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58" r:id="rId44"/>
    <p:sldId id="359" r:id="rId45"/>
    <p:sldId id="360" r:id="rId46"/>
    <p:sldId id="361" r:id="rId47"/>
    <p:sldId id="362"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4CC2AA-4E16-41E7-884A-9D323ABA8ED9}" type="datetimeFigureOut">
              <a:rPr lang="ru-RU" smtClean="0"/>
              <a:t>26.02.2021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B2DE7-F75C-4283-9356-733B95F76630}" type="slidenum">
              <a:rPr lang="ru-RU" smtClean="0"/>
              <a:t>‹#›</a:t>
            </a:fld>
            <a:endParaRPr lang="ru-RU"/>
          </a:p>
        </p:txBody>
      </p:sp>
    </p:spTree>
    <p:extLst>
      <p:ext uri="{BB962C8B-B14F-4D97-AF65-F5344CB8AC3E}">
        <p14:creationId xmlns:p14="http://schemas.microsoft.com/office/powerpoint/2010/main" val="294632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u.wikipedia.org/wiki/%D0%90%D0%BD%D0%B3%D0%BB%D0%B8%D0%B9%D1%81%D0%BA%D0%B8%D0%B9_%D1%8F%D0%B7%D1%8B%D0%BA" TargetMode="External"/><Relationship Id="rId7" Type="http://schemas.openxmlformats.org/officeDocument/2006/relationships/hyperlink" Target="https://ru.wikipedia.org/wiki/%D0%94%D0%B8%D1%81%D0%BF%D0%B5%D1%80%D1%81%D0%BD%D0%B0%D1%8F_%D1%81%D0%B8%D1%81%D1%82%D0%B5%D0%BC%D0%B0"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ru.wikipedia.org/wiki/%D0%90%D1%8D%D1%80%D0%BE%D0%B7%D0%BE%D0%BB%D1%8C" TargetMode="External"/><Relationship Id="rId5" Type="http://schemas.openxmlformats.org/officeDocument/2006/relationships/hyperlink" Target="https://ru.wikipedia.org/wiki/%D0%9A%D0%BE%D0%BB%D0%BB%D0%BE%D0%B8%D0%B4%D0%BD%D1%8B%D0%B5_%D1%81%D0%B8%D1%81%D1%82%D0%B5%D0%BC%D1%8B" TargetMode="External"/><Relationship Id="rId4" Type="http://schemas.openxmlformats.org/officeDocument/2006/relationships/hyperlink" Target="https://ru.wikipedia.org/wiki/%D0%9B%D0%B0%D1%82%D0%B8%D0%BD%D1%81%D0%BA%D0%B8%D0%B9_%D1%8F%D0%B7%D1%8B%D0%B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D921AA-4C43-4B35-9A19-F69FE40B202B}" type="slidenum">
              <a:rPr lang="ru-RU" altLang="ru-RU" smtClean="0"/>
              <a:pPr fontAlgn="base">
                <a:spcBef>
                  <a:spcPct val="0"/>
                </a:spcBef>
                <a:spcAft>
                  <a:spcPct val="0"/>
                </a:spcAft>
              </a:pPr>
              <a:t>5</a:t>
            </a:fld>
            <a:endParaRPr lang="ru-RU" altLang="ru-RU" smtClean="0"/>
          </a:p>
        </p:txBody>
      </p:sp>
      <p:sp>
        <p:nvSpPr>
          <p:cNvPr id="51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Tree>
    <p:extLst>
      <p:ext uri="{BB962C8B-B14F-4D97-AF65-F5344CB8AC3E}">
        <p14:creationId xmlns:p14="http://schemas.microsoft.com/office/powerpoint/2010/main" val="609586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b="1" smtClean="0">
                <a:solidFill>
                  <a:srgbClr val="010103"/>
                </a:solidFill>
              </a:rPr>
              <a:t>Н</a:t>
            </a:r>
            <a:r>
              <a:rPr lang="ru-RU" altLang="ru-RU" b="1" smtClean="0">
                <a:solidFill>
                  <a:srgbClr val="010103"/>
                </a:solidFill>
                <a:cs typeface="Arial" panose="020B0604020202020204" pitchFamily="34" charset="0"/>
              </a:rPr>
              <a:t>ачал</a:t>
            </a:r>
            <a:r>
              <a:rPr lang="ru-RU" altLang="ru-RU" b="1" smtClean="0">
                <a:solidFill>
                  <a:srgbClr val="010103"/>
                </a:solidFill>
              </a:rPr>
              <a:t>о</a:t>
            </a:r>
            <a:r>
              <a:rPr lang="ru-RU" altLang="ru-RU" b="1" smtClean="0">
                <a:solidFill>
                  <a:srgbClr val="010103"/>
                </a:solidFill>
                <a:cs typeface="Arial" panose="020B0604020202020204" pitchFamily="34" charset="0"/>
              </a:rPr>
              <a:t> 1980-х годов </a:t>
            </a:r>
            <a:r>
              <a:rPr lang="ru-RU" altLang="ru-RU" b="1" smtClean="0">
                <a:solidFill>
                  <a:srgbClr val="010103"/>
                </a:solidFill>
              </a:rPr>
              <a:t> - существование </a:t>
            </a:r>
            <a:r>
              <a:rPr lang="ru-RU" altLang="ru-RU" b="1" smtClean="0">
                <a:solidFill>
                  <a:srgbClr val="010103"/>
                </a:solidFill>
                <a:cs typeface="Arial" panose="020B0604020202020204" pitchFamily="34" charset="0"/>
              </a:rPr>
              <a:t>«расплавленн</a:t>
            </a:r>
            <a:r>
              <a:rPr lang="ru-RU" altLang="ru-RU" b="1" smtClean="0">
                <a:solidFill>
                  <a:srgbClr val="010103"/>
                </a:solidFill>
              </a:rPr>
              <a:t>ой </a:t>
            </a:r>
            <a:r>
              <a:rPr lang="ru-RU" altLang="ru-RU" b="1" smtClean="0">
                <a:solidFill>
                  <a:srgbClr val="010103"/>
                </a:solidFill>
                <a:cs typeface="Arial" panose="020B0604020202020204" pitchFamily="34" charset="0"/>
              </a:rPr>
              <a:t> глобул</a:t>
            </a:r>
            <a:r>
              <a:rPr lang="ru-RU" altLang="ru-RU" b="1" smtClean="0">
                <a:solidFill>
                  <a:srgbClr val="010103"/>
                </a:solidFill>
              </a:rPr>
              <a:t>ы</a:t>
            </a:r>
            <a:r>
              <a:rPr lang="ru-RU" altLang="ru-RU" b="1" smtClean="0">
                <a:solidFill>
                  <a:srgbClr val="010103"/>
                </a:solidFill>
                <a:cs typeface="Arial" panose="020B0604020202020204" pitchFamily="34" charset="0"/>
              </a:rPr>
              <a:t>» был</a:t>
            </a:r>
            <a:r>
              <a:rPr lang="ru-RU" altLang="ru-RU" b="1" smtClean="0">
                <a:solidFill>
                  <a:srgbClr val="010103"/>
                </a:solidFill>
              </a:rPr>
              <a:t>о</a:t>
            </a:r>
            <a:r>
              <a:rPr lang="ru-RU" altLang="ru-RU" b="1" smtClean="0">
                <a:solidFill>
                  <a:srgbClr val="010103"/>
                </a:solidFill>
                <a:cs typeface="Arial" panose="020B0604020202020204" pitchFamily="34" charset="0"/>
              </a:rPr>
              <a:t> экспериментально </a:t>
            </a:r>
            <a:r>
              <a:rPr lang="ru-RU" altLang="ru-RU" b="1" smtClean="0">
                <a:solidFill>
                  <a:srgbClr val="010103"/>
                </a:solidFill>
              </a:rPr>
              <a:t>доказано</a:t>
            </a:r>
            <a:r>
              <a:rPr lang="ru-RU" altLang="ru-RU" b="1" smtClean="0">
                <a:solidFill>
                  <a:srgbClr val="010103"/>
                </a:solidFill>
                <a:cs typeface="Arial" panose="020B0604020202020204" pitchFamily="34" charset="0"/>
              </a:rPr>
              <a:t> в Институте белка РАН. </a:t>
            </a:r>
          </a:p>
          <a:p>
            <a:pPr>
              <a:spcBef>
                <a:spcPct val="0"/>
              </a:spcBef>
            </a:pPr>
            <a:endParaRPr lang="ru-RU" altLang="ru-RU" smtClean="0"/>
          </a:p>
        </p:txBody>
      </p:sp>
      <p:sp>
        <p:nvSpPr>
          <p:cNvPr id="3174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B7A1F9-0029-4BCA-A8C6-1784FAAF7206}" type="slidenum">
              <a:rPr lang="ru-RU" altLang="ru-RU"/>
              <a:pPr fontAlgn="base">
                <a:spcBef>
                  <a:spcPct val="0"/>
                </a:spcBef>
                <a:spcAft>
                  <a:spcPct val="0"/>
                </a:spcAft>
              </a:pPr>
              <a:t>52</a:t>
            </a:fld>
            <a:endParaRPr lang="ru-RU" altLang="ru-RU"/>
          </a:p>
        </p:txBody>
      </p:sp>
    </p:spTree>
    <p:extLst>
      <p:ext uri="{BB962C8B-B14F-4D97-AF65-F5344CB8AC3E}">
        <p14:creationId xmlns:p14="http://schemas.microsoft.com/office/powerpoint/2010/main" val="3976507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ru-RU" smtClean="0">
                <a:solidFill>
                  <a:srgbClr val="0070C0"/>
                </a:solidFill>
              </a:rPr>
              <a:t>Science</a:t>
            </a:r>
            <a:r>
              <a:rPr lang="ru-RU" altLang="ru-RU" i="1" smtClean="0"/>
              <a:t>. </a:t>
            </a:r>
            <a:r>
              <a:rPr lang="en-US" altLang="ru-RU" smtClean="0"/>
              <a:t>2012</a:t>
            </a:r>
            <a:r>
              <a:rPr lang="ru-RU" altLang="ru-RU" smtClean="0"/>
              <a:t>. </a:t>
            </a:r>
            <a:r>
              <a:rPr lang="en-US" altLang="ru-RU" smtClean="0"/>
              <a:t>338</a:t>
            </a:r>
            <a:r>
              <a:rPr lang="ru-RU" altLang="ru-RU" smtClean="0"/>
              <a:t>(</a:t>
            </a:r>
            <a:r>
              <a:rPr lang="en-US" altLang="ru-RU" smtClean="0"/>
              <a:t>6110</a:t>
            </a:r>
            <a:r>
              <a:rPr lang="ru-RU" altLang="ru-RU" smtClean="0"/>
              <a:t>):</a:t>
            </a:r>
            <a:r>
              <a:rPr lang="en-US" altLang="ru-RU" smtClean="0"/>
              <a:t>1042-1046</a:t>
            </a:r>
            <a:r>
              <a:rPr lang="ru-RU" altLang="ru-RU" smtClean="0"/>
              <a:t>. </a:t>
            </a:r>
            <a:r>
              <a:rPr lang="en-US" altLang="ru-RU" smtClean="0"/>
              <a:t>DOI:</a:t>
            </a:r>
            <a:r>
              <a:rPr lang="en-US" altLang="ru-RU" smtClean="0">
                <a:solidFill>
                  <a:srgbClr val="0070C0"/>
                </a:solidFill>
              </a:rPr>
              <a:t> 10.1126/science.1219021 </a:t>
            </a:r>
            <a:endParaRPr lang="ru-RU" altLang="ru-RU" smtClean="0">
              <a:solidFill>
                <a:srgbClr val="0070C0"/>
              </a:solidFill>
            </a:endParaRPr>
          </a:p>
          <a:p>
            <a:pPr>
              <a:spcBef>
                <a:spcPct val="0"/>
              </a:spcBef>
            </a:pPr>
            <a:endParaRPr lang="ru-RU" altLang="ru-RU" smtClean="0"/>
          </a:p>
        </p:txBody>
      </p:sp>
      <p:sp>
        <p:nvSpPr>
          <p:cNvPr id="3379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9490B56-4E19-4F16-80C1-B9A27AAD2317}" type="slidenum">
              <a:rPr lang="ru-RU" altLang="ru-RU"/>
              <a:pPr fontAlgn="base">
                <a:spcBef>
                  <a:spcPct val="0"/>
                </a:spcBef>
                <a:spcAft>
                  <a:spcPct val="0"/>
                </a:spcAft>
              </a:pPr>
              <a:t>53</a:t>
            </a:fld>
            <a:endParaRPr lang="ru-RU" altLang="ru-RU"/>
          </a:p>
        </p:txBody>
      </p:sp>
    </p:spTree>
    <p:extLst>
      <p:ext uri="{BB962C8B-B14F-4D97-AF65-F5344CB8AC3E}">
        <p14:creationId xmlns:p14="http://schemas.microsoft.com/office/powerpoint/2010/main" val="1323568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406CE4F-E832-4AC9-8E09-0CCCC33B777D}" type="slidenum">
              <a:rPr lang="en-US" altLang="ru-RU"/>
              <a:pPr fontAlgn="base">
                <a:spcBef>
                  <a:spcPct val="0"/>
                </a:spcBef>
                <a:spcAft>
                  <a:spcPct val="0"/>
                </a:spcAft>
              </a:pPr>
              <a:t>56</a:t>
            </a:fld>
            <a:endParaRPr lang="en-US" altLang="ru-RU"/>
          </a:p>
        </p:txBody>
      </p:sp>
      <p:sp>
        <p:nvSpPr>
          <p:cNvPr id="37891" name="Rectangle 1"/>
          <p:cNvSpPr txBox="1">
            <a:spLocks noGrp="1" noRot="1" noChangeAspect="1" noChangeArrowheads="1" noTextEdit="1"/>
          </p:cNvSpPr>
          <p:nvPr>
            <p:ph type="sldImg"/>
          </p:nvPr>
        </p:nvSpPr>
        <p:spPr bwMode="auto">
          <a:xfrm>
            <a:off x="820738" y="1006475"/>
            <a:ext cx="6129337" cy="34480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Text Box 2"/>
          <p:cNvSpPr txBox="1">
            <a:spLocks noGrp="1" noChangeArrowheads="1"/>
          </p:cNvSpPr>
          <p:nvPr>
            <p:ph type="body" idx="1"/>
          </p:nvPr>
        </p:nvSpPr>
        <p:spPr bwMode="auto">
          <a:xfrm>
            <a:off x="1185863" y="4787900"/>
            <a:ext cx="5407025" cy="6234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7640" rIns="0" bIns="0" numCol="1" anchor="t" anchorCtr="0" compatLnSpc="1">
            <a:prstTxWarp prst="textNoShape">
              <a:avLst/>
            </a:prstTxWarp>
          </a:bodyPr>
          <a:lstStyle/>
          <a:p>
            <a:pPr marL="215900" indent="-214313">
              <a:lnSpc>
                <a:spcPct val="93000"/>
              </a:lnSpc>
              <a:spcBef>
                <a:spcPct val="0"/>
              </a:spcBef>
              <a:tabLst>
                <a:tab pos="723900" algn="l"/>
                <a:tab pos="1447800" algn="l"/>
                <a:tab pos="2171700" algn="l"/>
                <a:tab pos="2895600" algn="l"/>
                <a:tab pos="3619500" algn="l"/>
                <a:tab pos="4343400" algn="l"/>
                <a:tab pos="5067300" algn="l"/>
              </a:tabLst>
            </a:pPr>
            <a:r>
              <a:rPr lang="en-US" altLang="ru-RU" sz="2000" smtClean="0">
                <a:latin typeface="Arial" panose="020B0604020202020204" pitchFamily="34" charset="0"/>
                <a:ea typeface="Baekmuk Batang"/>
                <a:cs typeface="Baekmuk Batang"/>
              </a:rPr>
              <a:t>Models for the conversion of cellular prion protein (PrPC) into scrapie prion protein (PrPSc). The model for template‐directed refolding (top) and seeded nucleation (bottom) are depicted. The figure</a:t>
            </a:r>
            <a:r>
              <a:rPr lang="ru-RU" altLang="ru-RU" sz="2000" smtClean="0">
                <a:latin typeface="Arial" panose="020B0604020202020204" pitchFamily="34" charset="0"/>
                <a:ea typeface="Baekmuk Batang"/>
                <a:cs typeface="Baekmuk Batang"/>
              </a:rPr>
              <a:t> </a:t>
            </a:r>
            <a:r>
              <a:rPr lang="en-US" altLang="ru-RU" sz="2000" smtClean="0">
                <a:latin typeface="Arial" panose="020B0604020202020204" pitchFamily="34" charset="0"/>
                <a:ea typeface="Baekmuk Batang"/>
                <a:cs typeface="Baekmuk Batang"/>
              </a:rPr>
              <a:t>was modified from Aguzzi and Calella</a:t>
            </a:r>
          </a:p>
        </p:txBody>
      </p:sp>
    </p:spTree>
    <p:extLst>
      <p:ext uri="{BB962C8B-B14F-4D97-AF65-F5344CB8AC3E}">
        <p14:creationId xmlns:p14="http://schemas.microsoft.com/office/powerpoint/2010/main" val="3555860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idx="2"/>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3"/>
          </p:nvPr>
        </p:nvSpPr>
        <p:spPr>
          <a:xfrm>
            <a:off x="685800" y="4343400"/>
            <a:ext cx="5486400" cy="4114800"/>
          </a:xfrm>
          <a:ln>
            <a:miter lim="800000"/>
          </a:ln>
        </p:spPr>
        <p:txBody>
          <a:bodyPr wrap="square"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228600" indent="-228600">
              <a:buFontTx/>
              <a:buAutoNum type="alphaUcParenBoth"/>
              <a:defRPr/>
            </a:pPr>
            <a:r>
              <a:rPr lang="ru-RU" dirty="0" err="1" smtClean="0"/>
              <a:t>PrP</a:t>
            </a:r>
            <a:r>
              <a:rPr lang="ru-RU" dirty="0" smtClean="0"/>
              <a:t> человека представляет собой гликопротеин, прикрепленный к внешней поверхности плазматической мембраны с помощью якоря GPI. N-концевые и С-концевые сигнальные пептиды отсутствуют в зрелой форме белка. N-концевой домен </a:t>
            </a:r>
            <a:r>
              <a:rPr lang="ru-RU" dirty="0" err="1" smtClean="0"/>
              <a:t>PrP</a:t>
            </a:r>
            <a:r>
              <a:rPr lang="ru-RU" dirty="0" smtClean="0"/>
              <a:t> представляет собой большую неупорядоченную область, содержащую пять </a:t>
            </a:r>
            <a:r>
              <a:rPr lang="ru-RU" dirty="0" err="1" smtClean="0"/>
              <a:t>октапептидных</a:t>
            </a:r>
            <a:r>
              <a:rPr lang="ru-RU" dirty="0" smtClean="0"/>
              <a:t> повторов, которые являются важными сайтами связывания с </a:t>
            </a:r>
            <a:r>
              <a:rPr lang="ru-RU" dirty="0" err="1" smtClean="0"/>
              <a:t>кофакторами</a:t>
            </a:r>
            <a:r>
              <a:rPr lang="ru-RU" dirty="0" smtClean="0"/>
              <a:t>. «Гидрофобная область», содержащая последовательность AGAAAAGA, выделена темно-синим цветом. С-концевой глобулярный домен содержит два β-листа и три α-спирали. S – S обозначает единственный </a:t>
            </a:r>
            <a:r>
              <a:rPr lang="ru-RU" dirty="0" err="1" smtClean="0"/>
              <a:t>дисульфидный</a:t>
            </a:r>
            <a:r>
              <a:rPr lang="ru-RU" dirty="0" smtClean="0"/>
              <a:t> мостик. Два потенциальных сайта </a:t>
            </a:r>
            <a:r>
              <a:rPr lang="ru-RU" dirty="0" err="1" smtClean="0"/>
              <a:t>гликозилирования</a:t>
            </a:r>
            <a:r>
              <a:rPr lang="ru-RU" dirty="0" smtClean="0"/>
              <a:t> в Asn181 и Asn197 присутствуют во второй α-спирали и в петле между второй и третьей α-спиралью. (B) Расположение семейных патогенных мутаций в </a:t>
            </a:r>
            <a:r>
              <a:rPr lang="ru-RU" dirty="0" err="1" smtClean="0"/>
              <a:t>прионном</a:t>
            </a:r>
            <a:r>
              <a:rPr lang="ru-RU" dirty="0" smtClean="0"/>
              <a:t> белке. (C) Потенциальные сайты </a:t>
            </a:r>
            <a:r>
              <a:rPr lang="ru-RU" dirty="0" err="1" smtClean="0"/>
              <a:t>гликозилирования</a:t>
            </a:r>
            <a:r>
              <a:rPr lang="ru-RU" dirty="0" smtClean="0"/>
              <a:t> в N181 и N197 (в пурпурном цвете) и модификации окисления находятся в Met129 / 134/154/166/205/206/231 (в желтом). За исключением Met205 / 206/213, который похоронен внутри, все остальные остатки метионина (включая Met109 / 112, которые расположены в неструктурированном N-концевом домене и не показаны), подвержены воздействию растворителя. Этот рисунок был подготовлен с использованием </a:t>
            </a:r>
            <a:r>
              <a:rPr lang="ru-RU" dirty="0" err="1" smtClean="0"/>
              <a:t>PyMOL</a:t>
            </a:r>
            <a:r>
              <a:rPr lang="ru-RU" dirty="0" smtClean="0"/>
              <a:t> 1.3 с использованием координат 1qm2 из PDB.</a:t>
            </a:r>
          </a:p>
          <a:p>
            <a:pPr>
              <a:defRPr/>
            </a:pPr>
            <a:r>
              <a:rPr dirty="0" smtClean="0">
                <a:latin typeface="Arial"/>
                <a:ea typeface="Arial"/>
              </a:rPr>
              <a:t>Unless </a:t>
            </a:r>
            <a:r>
              <a:rPr dirty="0">
                <a:latin typeface="Arial"/>
                <a:ea typeface="Arial"/>
              </a:rPr>
              <a:t>provided in the caption above, the following copyright applies to the content of this slide: © The Author 2013. Published by ABBS Editorial Office in association with Oxford University Press on behalf of the Institute of Biochemistry and Cell Biology, Shanghai Institutes for Biological Sciences, Chinese Academy of Sciences.</a:t>
            </a:r>
          </a:p>
        </p:txBody>
      </p:sp>
      <p:sp>
        <p:nvSpPr>
          <p:cNvPr id="39940"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a:spcBef>
                <a:spcPct val="30000"/>
              </a:spcBef>
              <a:defRPr sz="1200">
                <a:solidFill>
                  <a:schemeClr val="tx1"/>
                </a:solidFill>
                <a:latin typeface="Calibri" panose="020F0502020204030204" pitchFamily="34" charset="0"/>
              </a:defRPr>
            </a:lvl2pPr>
            <a:lvl3pPr>
              <a:spcBef>
                <a:spcPct val="30000"/>
              </a:spcBef>
              <a:defRPr sz="1200">
                <a:solidFill>
                  <a:schemeClr val="tx1"/>
                </a:solidFill>
                <a:latin typeface="Calibri" panose="020F0502020204030204" pitchFamily="34" charset="0"/>
              </a:defRPr>
            </a:lvl3pPr>
            <a:lvl4pPr>
              <a:spcBef>
                <a:spcPct val="30000"/>
              </a:spcBef>
              <a:defRPr sz="1200">
                <a:solidFill>
                  <a:schemeClr val="tx1"/>
                </a:solidFill>
                <a:latin typeface="Calibri" panose="020F0502020204030204" pitchFamily="34" charset="0"/>
              </a:defRPr>
            </a:lvl4pPr>
            <a:lvl5pPr>
              <a:spcBef>
                <a:spcPct val="30000"/>
              </a:spcBef>
              <a:defRPr sz="1200">
                <a:solidFill>
                  <a:schemeClr val="tx1"/>
                </a:solidFill>
                <a:latin typeface="Calibri" panose="020F0502020204030204" pitchFamily="34" charset="0"/>
              </a:defRPr>
            </a:lvl5pPr>
            <a:lvl6pPr fontAlgn="base">
              <a:spcBef>
                <a:spcPct val="30000"/>
              </a:spcBef>
              <a:spcAft>
                <a:spcPct val="0"/>
              </a:spcAft>
              <a:defRPr sz="1200">
                <a:solidFill>
                  <a:schemeClr val="tx1"/>
                </a:solidFill>
                <a:latin typeface="Calibri" panose="020F0502020204030204" pitchFamily="34" charset="0"/>
              </a:defRPr>
            </a:lvl6pPr>
            <a:lvl7pPr fontAlgn="base">
              <a:spcBef>
                <a:spcPct val="30000"/>
              </a:spcBef>
              <a:spcAft>
                <a:spcPct val="0"/>
              </a:spcAft>
              <a:defRPr sz="1200">
                <a:solidFill>
                  <a:schemeClr val="tx1"/>
                </a:solidFill>
                <a:latin typeface="Calibri" panose="020F0502020204030204" pitchFamily="34" charset="0"/>
              </a:defRPr>
            </a:lvl7pPr>
            <a:lvl8pPr fontAlgn="base">
              <a:spcBef>
                <a:spcPct val="30000"/>
              </a:spcBef>
              <a:spcAft>
                <a:spcPct val="0"/>
              </a:spcAft>
              <a:defRPr sz="1200">
                <a:solidFill>
                  <a:schemeClr val="tx1"/>
                </a:solidFill>
                <a:latin typeface="Calibri" panose="020F0502020204030204" pitchFamily="34" charset="0"/>
              </a:defRPr>
            </a:lvl8pPr>
            <a:lvl9pPr fontAlgn="base">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5858A5B9-2638-4C84-9947-64DFB295580F}" type="slidenum">
              <a:rPr lang="en-US" altLang="en-US">
                <a:latin typeface="Arial" panose="020B0604020202020204" pitchFamily="34" charset="0"/>
                <a:ea typeface="MS PGothic" panose="020B0600070205080204" pitchFamily="34" charset="-128"/>
              </a:rPr>
              <a:pPr fontAlgn="base">
                <a:spcBef>
                  <a:spcPct val="0"/>
                </a:spcBef>
                <a:spcAft>
                  <a:spcPct val="0"/>
                </a:spcAft>
              </a:pPr>
              <a:t>57</a:t>
            </a:fld>
            <a:endParaRPr lang="en-US" altLang="en-US">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561930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E2AF3E3-E9DD-49FB-9916-C8F395378097}" type="slidenum">
              <a:rPr lang="ru-RU" altLang="ru-RU" smtClean="0"/>
              <a:pPr fontAlgn="base">
                <a:spcBef>
                  <a:spcPct val="0"/>
                </a:spcBef>
                <a:spcAft>
                  <a:spcPct val="0"/>
                </a:spcAft>
              </a:pPr>
              <a:t>6</a:t>
            </a:fld>
            <a:endParaRPr lang="ru-RU" altLang="ru-RU" smtClean="0"/>
          </a:p>
        </p:txBody>
      </p:sp>
      <p:sp>
        <p:nvSpPr>
          <p:cNvPr id="53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altLang="ru-RU" smtClean="0"/>
              <a:t>Своим совместным опытом они опубликовали в 1962 году документ под названием «COMPROTEIN: компьютерная программа для определения первичной структуры белка», в которой описана «завершенная компьютерная программа для IBM 7090», которая направлена на преобразование пептидных дайджестов в данные о белковой цепи. Они фактически начали эту работу в 1958 году, но не смогли начать программирование до конца 1960 года.</a:t>
            </a:r>
          </a:p>
          <a:p>
            <a:pPr eaLnBrk="1" hangingPunct="1">
              <a:spcBef>
                <a:spcPct val="0"/>
              </a:spcBef>
            </a:pPr>
            <a:r>
              <a:rPr lang="ru-RU" altLang="ru-RU" smtClean="0"/>
              <a:t>Компьютерные программы описаны, чтобы помочь в определении последовательности аминокислот в белке из знания структуры перекрывающихся пептидов, полученных гидролизом белка. Программы предназначены для использования в экспериментах по планированию, определения экспериментальных ошибок, определения всех возможных последовательностей, соответствующих экспериментальным данным, и проверки надежности окончательного ответа. Система компьютерных программ Fortran принимает данные экспериментальной пептидной структуры и представляет результаты на приемлемом химическом языке. Примеры описаны с использованием различных типов экспериментальной информации для частичного или полного определения последовательности. Возможность точной систематической манипуляции и представления данных делает привлекательным гораздо более широкий спектр экспериментальных методов, чем теперь используется.</a:t>
            </a:r>
          </a:p>
        </p:txBody>
      </p:sp>
    </p:spTree>
    <p:extLst>
      <p:ext uri="{BB962C8B-B14F-4D97-AF65-F5344CB8AC3E}">
        <p14:creationId xmlns:p14="http://schemas.microsoft.com/office/powerpoint/2010/main" val="3427320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68B908-3B87-4A3B-BE90-079B5E6CF892}" type="slidenum">
              <a:rPr lang="ru-RU" altLang="ru-RU" smtClean="0"/>
              <a:pPr fontAlgn="base">
                <a:spcBef>
                  <a:spcPct val="0"/>
                </a:spcBef>
                <a:spcAft>
                  <a:spcPct val="0"/>
                </a:spcAft>
              </a:pPr>
              <a:t>8</a:t>
            </a:fld>
            <a:endParaRPr lang="ru-RU" altLang="ru-RU" smtClean="0"/>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Tree>
    <p:extLst>
      <p:ext uri="{BB962C8B-B14F-4D97-AF65-F5344CB8AC3E}">
        <p14:creationId xmlns:p14="http://schemas.microsoft.com/office/powerpoint/2010/main" val="365030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E82A67-09D5-4758-8D8E-88DFB91730E3}" type="slidenum">
              <a:rPr lang="ru-RU" altLang="ru-RU" smtClean="0"/>
              <a:pPr fontAlgn="base">
                <a:spcBef>
                  <a:spcPct val="0"/>
                </a:spcBef>
                <a:spcAft>
                  <a:spcPct val="0"/>
                </a:spcAft>
              </a:pPr>
              <a:t>9</a:t>
            </a:fld>
            <a:endParaRPr lang="ru-RU" altLang="ru-RU" smtClean="0"/>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Tree>
    <p:extLst>
      <p:ext uri="{BB962C8B-B14F-4D97-AF65-F5344CB8AC3E}">
        <p14:creationId xmlns:p14="http://schemas.microsoft.com/office/powerpoint/2010/main" val="4220380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7168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8035B58-763A-43FD-B3B7-C2437B7602A0}" type="slidenum">
              <a:rPr lang="ru-RU" altLang="ru-RU" smtClean="0"/>
              <a:pPr fontAlgn="base">
                <a:spcBef>
                  <a:spcPct val="0"/>
                </a:spcBef>
                <a:spcAft>
                  <a:spcPct val="0"/>
                </a:spcAft>
              </a:pPr>
              <a:t>19</a:t>
            </a:fld>
            <a:endParaRPr lang="ru-RU" altLang="ru-RU" smtClean="0"/>
          </a:p>
        </p:txBody>
      </p:sp>
    </p:spTree>
    <p:extLst>
      <p:ext uri="{BB962C8B-B14F-4D97-AF65-F5344CB8AC3E}">
        <p14:creationId xmlns:p14="http://schemas.microsoft.com/office/powerpoint/2010/main" val="1514696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b="1" smtClean="0"/>
              <a:t>Золь</a:t>
            </a:r>
            <a:r>
              <a:rPr lang="ru-RU" altLang="ru-RU" smtClean="0"/>
              <a:t> (также </a:t>
            </a:r>
            <a:r>
              <a:rPr lang="ru-RU" altLang="ru-RU" b="1" smtClean="0"/>
              <a:t>лиозоль</a:t>
            </a:r>
            <a:r>
              <a:rPr lang="ru-RU" altLang="ru-RU" smtClean="0"/>
              <a:t>, </a:t>
            </a:r>
            <a:r>
              <a:rPr lang="ru-RU" altLang="ru-RU" b="1" smtClean="0"/>
              <a:t>коллоидный раствор</a:t>
            </a:r>
            <a:r>
              <a:rPr lang="ru-RU" altLang="ru-RU" smtClean="0"/>
              <a:t>, </a:t>
            </a:r>
            <a:r>
              <a:rPr lang="ru-RU" altLang="ru-RU" smtClean="0">
                <a:hlinkClick r:id="rId3" tooltip="Английский язык"/>
              </a:rPr>
              <a:t>англ.</a:t>
            </a:r>
            <a:r>
              <a:rPr lang="ru-RU" altLang="ru-RU" smtClean="0"/>
              <a:t> </a:t>
            </a:r>
            <a:r>
              <a:rPr lang="ru-RU" altLang="ru-RU" i="1" smtClean="0"/>
              <a:t>sol</a:t>
            </a:r>
            <a:r>
              <a:rPr lang="ru-RU" altLang="ru-RU" smtClean="0"/>
              <a:t> от </a:t>
            </a:r>
            <a:r>
              <a:rPr lang="ru-RU" altLang="ru-RU" smtClean="0">
                <a:hlinkClick r:id="rId4" tooltip="Латинский язык"/>
              </a:rPr>
              <a:t>лат.</a:t>
            </a:r>
            <a:r>
              <a:rPr lang="ru-RU" altLang="ru-RU" smtClean="0"/>
              <a:t> </a:t>
            </a:r>
            <a:r>
              <a:rPr lang="ru-RU" altLang="ru-RU" i="1" smtClean="0"/>
              <a:t>solutio</a:t>
            </a:r>
            <a:r>
              <a:rPr lang="ru-RU" altLang="ru-RU" smtClean="0"/>
              <a:t> — раствор) — высокодисперсная </a:t>
            </a:r>
            <a:r>
              <a:rPr lang="ru-RU" altLang="ru-RU" smtClean="0">
                <a:hlinkClick r:id="rId5" tooltip="Коллоидные системы"/>
              </a:rPr>
              <a:t>коллоидная система</a:t>
            </a:r>
            <a:r>
              <a:rPr lang="ru-RU" altLang="ru-RU" smtClean="0"/>
              <a:t> (коллоидный раствор) с жидкой (</a:t>
            </a:r>
            <a:r>
              <a:rPr lang="ru-RU" altLang="ru-RU" b="1" smtClean="0"/>
              <a:t>лиозоль</a:t>
            </a:r>
            <a:r>
              <a:rPr lang="ru-RU" altLang="ru-RU" smtClean="0"/>
              <a:t>) или газообразной (</a:t>
            </a:r>
            <a:r>
              <a:rPr lang="ru-RU" altLang="ru-RU" smtClean="0">
                <a:hlinkClick r:id="rId6" tooltip="Аэрозоль"/>
              </a:rPr>
              <a:t>аэрозоль</a:t>
            </a:r>
            <a:r>
              <a:rPr lang="ru-RU" altLang="ru-RU" smtClean="0"/>
              <a:t>) </a:t>
            </a:r>
            <a:r>
              <a:rPr lang="ru-RU" altLang="ru-RU" smtClean="0">
                <a:hlinkClick r:id="rId7" tooltip="Дисперсная система"/>
              </a:rPr>
              <a:t>дисперсионной средой</a:t>
            </a:r>
            <a:r>
              <a:rPr lang="ru-RU" altLang="ru-RU" smtClean="0"/>
              <a:t>, в объёме которой распределена другая (дисперсная) фаза в виде капелек жидкости, пузырьков газа или мелких твёрдых частиц, размер которых лежит в пределе от 1 до 100 нм (10</a:t>
            </a:r>
            <a:r>
              <a:rPr lang="ru-RU" altLang="ru-RU" baseline="30000" smtClean="0"/>
              <a:t>−9</a:t>
            </a:r>
            <a:r>
              <a:rPr lang="ru-RU" altLang="ru-RU" smtClean="0"/>
              <a:t>—10</a:t>
            </a:r>
            <a:r>
              <a:rPr lang="ru-RU" altLang="ru-RU" baseline="30000" smtClean="0"/>
              <a:t>−7</a:t>
            </a:r>
            <a:r>
              <a:rPr lang="ru-RU" altLang="ru-RU" smtClean="0"/>
              <a:t>м).</a:t>
            </a:r>
          </a:p>
        </p:txBody>
      </p:sp>
      <p:sp>
        <p:nvSpPr>
          <p:cNvPr id="1126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91A25A-8F82-4108-8494-E38D30ADE2A2}" type="slidenum">
              <a:rPr lang="ru-RU" altLang="ru-RU"/>
              <a:pPr fontAlgn="base">
                <a:spcBef>
                  <a:spcPct val="0"/>
                </a:spcBef>
                <a:spcAft>
                  <a:spcPct val="0"/>
                </a:spcAft>
              </a:pPr>
              <a:t>31</a:t>
            </a:fld>
            <a:endParaRPr lang="ru-RU" altLang="ru-RU"/>
          </a:p>
        </p:txBody>
      </p:sp>
    </p:spTree>
    <p:extLst>
      <p:ext uri="{BB962C8B-B14F-4D97-AF65-F5344CB8AC3E}">
        <p14:creationId xmlns:p14="http://schemas.microsoft.com/office/powerpoint/2010/main" val="3588576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smtClean="0"/>
              <a:t>Различают α/β («α дробь β») и α+β («α плюс β») домены. Иногда их объединяют в общий разряд α&amp;β («α и β») белков. В α/β доменах β-структура параллельна, и α-спирали также параллельны друг другу (и антипараллельны β участкам), а характерное чередование α и β участков в цепи имеет вид −α−β−α−β−α−….</a:t>
            </a:r>
          </a:p>
          <a:p>
            <a:pPr>
              <a:spcBef>
                <a:spcPct val="0"/>
              </a:spcBef>
            </a:pPr>
            <a:r>
              <a:rPr lang="ru-RU" altLang="ru-RU" smtClean="0"/>
              <a:t>В основе α+β белков лежит антипараллельная (а не параллельная, как в α/β белках) β-структура. В α+β белках выделяются два класса. Белки одного класса (их порой называют αβ-складками) напоминают α/β белки тем, что в них слой α-спиралей лежит на β-листе. Белки другого класса ("собственно" α+β белки) не имеют такого чередования, в их цепях α-структура "отмешана" от β-структуры. В "собственно" α+β доменах α- и β-участки расположены в цепи нерегулярно, и скорее — как бы блоками.</a:t>
            </a:r>
          </a:p>
          <a:p>
            <a:pPr>
              <a:spcBef>
                <a:spcPct val="0"/>
              </a:spcBef>
            </a:pPr>
            <a:endParaRPr lang="ru-RU" altLang="ru-RU" smtClean="0"/>
          </a:p>
          <a:p>
            <a:pPr>
              <a:spcBef>
                <a:spcPct val="0"/>
              </a:spcBef>
            </a:pPr>
            <a:endParaRPr lang="ru-RU" altLang="ru-RU" smtClean="0"/>
          </a:p>
        </p:txBody>
      </p:sp>
      <p:sp>
        <p:nvSpPr>
          <p:cNvPr id="1946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D0DE19-A305-4C0C-B0A0-23EC59CE6A48}" type="slidenum">
              <a:rPr lang="ru-RU" altLang="ru-RU"/>
              <a:pPr fontAlgn="base">
                <a:spcBef>
                  <a:spcPct val="0"/>
                </a:spcBef>
                <a:spcAft>
                  <a:spcPct val="0"/>
                </a:spcAft>
              </a:pPr>
              <a:t>38</a:t>
            </a:fld>
            <a:endParaRPr lang="ru-RU" altLang="ru-RU"/>
          </a:p>
        </p:txBody>
      </p:sp>
    </p:spTree>
    <p:extLst>
      <p:ext uri="{BB962C8B-B14F-4D97-AF65-F5344CB8AC3E}">
        <p14:creationId xmlns:p14="http://schemas.microsoft.com/office/powerpoint/2010/main" val="2723716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smtClean="0"/>
              <a:t>трехвалентного железа в составе фосфатного гидроксида.</a:t>
            </a:r>
          </a:p>
        </p:txBody>
      </p:sp>
      <p:sp>
        <p:nvSpPr>
          <p:cNvPr id="2253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890E3E-F002-4DF4-916E-EAE823478759}" type="slidenum">
              <a:rPr lang="ru-RU" altLang="ru-RU"/>
              <a:pPr fontAlgn="base">
                <a:spcBef>
                  <a:spcPct val="0"/>
                </a:spcBef>
                <a:spcAft>
                  <a:spcPct val="0"/>
                </a:spcAft>
              </a:pPr>
              <a:t>40</a:t>
            </a:fld>
            <a:endParaRPr lang="ru-RU" altLang="ru-RU"/>
          </a:p>
        </p:txBody>
      </p:sp>
    </p:spTree>
    <p:extLst>
      <p:ext uri="{BB962C8B-B14F-4D97-AF65-F5344CB8AC3E}">
        <p14:creationId xmlns:p14="http://schemas.microsoft.com/office/powerpoint/2010/main" val="953273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ru-RU" altLang="ru-RU" smtClean="0"/>
              <a:t>Иерархическая классификация структур белковых доменов (CATH). Четырьмя основными уровнями классификации являются класс белка (C), архитектура (A), топология (T) и гомология (H). Класс - это самый простой уровень, и он по существу описывает вторичную структуру каждого домена. Напротив, архитектура суммирует форму, выявленную ориентацией вторичных структурных единиц, таких как цилиндры (</a:t>
            </a:r>
            <a:r>
              <a:rPr lang="en-US" altLang="ru-RU" smtClean="0"/>
              <a:t>barrels</a:t>
            </a:r>
            <a:r>
              <a:rPr lang="ru-RU" altLang="ru-RU" smtClean="0"/>
              <a:t>) и бутерброды (</a:t>
            </a:r>
            <a:r>
              <a:rPr lang="en-US" altLang="ru-RU" smtClean="0"/>
              <a:t>sandwiches</a:t>
            </a:r>
            <a:r>
              <a:rPr lang="ru-RU" altLang="ru-RU" smtClean="0"/>
              <a:t>). На уровне топологии рассматривается последовательное соединение, так что члены одной и той же архитектуры могут иметь совершенно разные топологии. Когда структуры, принадлежащие к одному и тому же T-уровню, имеют достаточно высокое сходство в сочетании с аналогичными функциями, предполагается, что белки эволюционно связаны и они помещаются в одно и то же гомологичное суперсемейство.</a:t>
            </a:r>
          </a:p>
          <a:p>
            <a:pPr>
              <a:spcBef>
                <a:spcPct val="0"/>
              </a:spcBef>
            </a:pPr>
            <a:endParaRPr lang="ru-RU" altLang="ru-RU" smtClean="0"/>
          </a:p>
          <a:p>
            <a:pPr>
              <a:spcBef>
                <a:spcPct val="0"/>
              </a:spcBef>
            </a:pPr>
            <a:endParaRPr lang="ru-RU" altLang="ru-RU" smtClean="0"/>
          </a:p>
        </p:txBody>
      </p:sp>
      <p:sp>
        <p:nvSpPr>
          <p:cNvPr id="2458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0F45994-E674-403D-A74E-8DAE3F85C843}" type="slidenum">
              <a:rPr lang="ru-RU" altLang="ru-RU"/>
              <a:pPr fontAlgn="base">
                <a:spcBef>
                  <a:spcPct val="0"/>
                </a:spcBef>
                <a:spcAft>
                  <a:spcPct val="0"/>
                </a:spcAft>
              </a:pPr>
              <a:t>41</a:t>
            </a:fld>
            <a:endParaRPr lang="ru-RU" altLang="ru-RU"/>
          </a:p>
        </p:txBody>
      </p:sp>
    </p:spTree>
    <p:extLst>
      <p:ext uri="{BB962C8B-B14F-4D97-AF65-F5344CB8AC3E}">
        <p14:creationId xmlns:p14="http://schemas.microsoft.com/office/powerpoint/2010/main" val="196314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FB1415DA-C641-4775-B1B7-7118060D5E64}" type="datetime1">
              <a:rPr lang="ru-RU" smtClean="0"/>
              <a:t>26.02.2021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E4B3743-14E8-4157-8CDD-FECE1AD033E4}" type="slidenum">
              <a:rPr lang="ru-RU" smtClean="0"/>
              <a:t>‹#›</a:t>
            </a:fld>
            <a:endParaRPr lang="ru-RU"/>
          </a:p>
        </p:txBody>
      </p:sp>
    </p:spTree>
    <p:extLst>
      <p:ext uri="{BB962C8B-B14F-4D97-AF65-F5344CB8AC3E}">
        <p14:creationId xmlns:p14="http://schemas.microsoft.com/office/powerpoint/2010/main" val="3883180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8A90657-4D1C-4BC2-887D-DF6A799CBE57}" type="datetime1">
              <a:rPr lang="ru-RU" smtClean="0"/>
              <a:t>26.02.2021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E4B3743-14E8-4157-8CDD-FECE1AD033E4}" type="slidenum">
              <a:rPr lang="ru-RU" smtClean="0"/>
              <a:t>‹#›</a:t>
            </a:fld>
            <a:endParaRPr lang="ru-RU"/>
          </a:p>
        </p:txBody>
      </p:sp>
    </p:spTree>
    <p:extLst>
      <p:ext uri="{BB962C8B-B14F-4D97-AF65-F5344CB8AC3E}">
        <p14:creationId xmlns:p14="http://schemas.microsoft.com/office/powerpoint/2010/main" val="70879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43175A7-C8A4-4F51-A4A3-9B8B58BEED8C}" type="datetime1">
              <a:rPr lang="ru-RU" smtClean="0"/>
              <a:t>26.02.2021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E4B3743-14E8-4157-8CDD-FECE1AD033E4}" type="slidenum">
              <a:rPr lang="ru-RU" smtClean="0"/>
              <a:t>‹#›</a:t>
            </a:fld>
            <a:endParaRPr lang="ru-RU"/>
          </a:p>
        </p:txBody>
      </p:sp>
    </p:spTree>
    <p:extLst>
      <p:ext uri="{BB962C8B-B14F-4D97-AF65-F5344CB8AC3E}">
        <p14:creationId xmlns:p14="http://schemas.microsoft.com/office/powerpoint/2010/main" val="65790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998003-1E31-4241-866C-75C5B9575ADD}"/>
              </a:ext>
            </a:extLst>
          </p:cNvPr>
          <p:cNvSpPr>
            <a:spLocks noGrp="1"/>
          </p:cNvSpPr>
          <p:nvPr>
            <p:ph idx="1"/>
          </p:nvPr>
        </p:nvSpPr>
        <p:spPr>
          <a:xfrm>
            <a:off x="609600" y="1280731"/>
            <a:ext cx="10972800" cy="44418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p:nvPr>
        </p:nvSpPr>
        <p:spPr bwMode="auto">
          <a:xfrm>
            <a:off x="609601" y="425451"/>
            <a:ext cx="814513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a:lstStyle/>
          <a:p>
            <a:pPr lvl="0"/>
            <a:r>
              <a:rPr lang="en-US" altLang="en-US"/>
              <a:t>Click to edit Master title style</a:t>
            </a:r>
          </a:p>
        </p:txBody>
      </p:sp>
      <p:sp>
        <p:nvSpPr>
          <p:cNvPr id="4" name="Footer Placeholder 3">
            <a:extLst>
              <a:ext uri="{FF2B5EF4-FFF2-40B4-BE49-F238E27FC236}">
                <a16:creationId xmlns:a16="http://schemas.microsoft.com/office/drawing/2014/main" id="{C6460008-2D95-48E7-AC1C-DA06D43C99CA}"/>
              </a:ext>
            </a:extLst>
          </p:cNvPr>
          <p:cNvSpPr>
            <a:spLocks noGrp="1"/>
          </p:cNvSpPr>
          <p:nvPr>
            <p:ph type="ftr" sz="quarter" idx="10"/>
          </p:nvPr>
        </p:nvSpPr>
        <p:spPr>
          <a:xfrm>
            <a:off x="0" y="5994400"/>
            <a:ext cx="10236200" cy="863600"/>
          </a:xfrm>
        </p:spPr>
        <p:txBody>
          <a:bodyPr lIns="180000" tIns="0" rIns="180000" bIns="0"/>
          <a:lstStyle>
            <a:lvl1pPr algn="l" eaLnBrk="0" fontAlgn="base" hangingPunct="0">
              <a:spcBef>
                <a:spcPct val="0"/>
              </a:spcBef>
              <a:spcAft>
                <a:spcPts val="600"/>
              </a:spcAft>
              <a:defRPr sz="1000">
                <a:solidFill>
                  <a:srgbClr val="2A2A2A"/>
                </a:solidFill>
                <a:latin typeface="Arial" panose="020B0604020202020204" pitchFamily="34" charset="0"/>
                <a:ea typeface="ＭＳ Ｐゴシック" pitchFamily="34" charset="-128"/>
              </a:defRPr>
            </a:lvl1pPr>
          </a:lstStyle>
          <a:p>
            <a:pPr>
              <a:defRPr/>
            </a:pPr>
            <a:endParaRPr lang="en-US"/>
          </a:p>
        </p:txBody>
      </p:sp>
    </p:spTree>
    <p:extLst>
      <p:ext uri="{BB962C8B-B14F-4D97-AF65-F5344CB8AC3E}">
        <p14:creationId xmlns:p14="http://schemas.microsoft.com/office/powerpoint/2010/main" val="54507869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1325563"/>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151162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D7A20666-9468-47C1-8176-82D40FA14F58}" type="datetime1">
              <a:rPr lang="ru-RU" smtClean="0"/>
              <a:t>26.02.2021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E4B3743-14E8-4157-8CDD-FECE1AD033E4}" type="slidenum">
              <a:rPr lang="ru-RU" smtClean="0"/>
              <a:t>‹#›</a:t>
            </a:fld>
            <a:endParaRPr lang="ru-RU"/>
          </a:p>
        </p:txBody>
      </p:sp>
    </p:spTree>
    <p:extLst>
      <p:ext uri="{BB962C8B-B14F-4D97-AF65-F5344CB8AC3E}">
        <p14:creationId xmlns:p14="http://schemas.microsoft.com/office/powerpoint/2010/main" val="1046370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95DADA8B-DC13-4FDD-BD92-591398D9E074}" type="datetime1">
              <a:rPr lang="ru-RU" smtClean="0"/>
              <a:t>26.02.2021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E4B3743-14E8-4157-8CDD-FECE1AD033E4}" type="slidenum">
              <a:rPr lang="ru-RU" smtClean="0"/>
              <a:t>‹#›</a:t>
            </a:fld>
            <a:endParaRPr lang="ru-RU"/>
          </a:p>
        </p:txBody>
      </p:sp>
    </p:spTree>
    <p:extLst>
      <p:ext uri="{BB962C8B-B14F-4D97-AF65-F5344CB8AC3E}">
        <p14:creationId xmlns:p14="http://schemas.microsoft.com/office/powerpoint/2010/main" val="2163205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890B4E59-026E-456D-B493-ED805AFDF938}" type="datetime1">
              <a:rPr lang="ru-RU" smtClean="0"/>
              <a:t>26.02.2021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E4B3743-14E8-4157-8CDD-FECE1AD033E4}" type="slidenum">
              <a:rPr lang="ru-RU" smtClean="0"/>
              <a:t>‹#›</a:t>
            </a:fld>
            <a:endParaRPr lang="ru-RU"/>
          </a:p>
        </p:txBody>
      </p:sp>
    </p:spTree>
    <p:extLst>
      <p:ext uri="{BB962C8B-B14F-4D97-AF65-F5344CB8AC3E}">
        <p14:creationId xmlns:p14="http://schemas.microsoft.com/office/powerpoint/2010/main" val="2509240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A602F49C-36B6-48E3-944A-AD9EE64B8120}" type="datetime1">
              <a:rPr lang="ru-RU" smtClean="0"/>
              <a:t>26.02.2021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9E4B3743-14E8-4157-8CDD-FECE1AD033E4}" type="slidenum">
              <a:rPr lang="ru-RU" smtClean="0"/>
              <a:t>‹#›</a:t>
            </a:fld>
            <a:endParaRPr lang="ru-RU"/>
          </a:p>
        </p:txBody>
      </p:sp>
    </p:spTree>
    <p:extLst>
      <p:ext uri="{BB962C8B-B14F-4D97-AF65-F5344CB8AC3E}">
        <p14:creationId xmlns:p14="http://schemas.microsoft.com/office/powerpoint/2010/main" val="3092736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4EFF9C1-4E34-45DB-A5B9-DCD623A83686}" type="datetime1">
              <a:rPr lang="ru-RU" smtClean="0"/>
              <a:t>26.02.2021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9E4B3743-14E8-4157-8CDD-FECE1AD033E4}" type="slidenum">
              <a:rPr lang="ru-RU" smtClean="0"/>
              <a:t>‹#›</a:t>
            </a:fld>
            <a:endParaRPr lang="ru-RU"/>
          </a:p>
        </p:txBody>
      </p:sp>
    </p:spTree>
    <p:extLst>
      <p:ext uri="{BB962C8B-B14F-4D97-AF65-F5344CB8AC3E}">
        <p14:creationId xmlns:p14="http://schemas.microsoft.com/office/powerpoint/2010/main" val="1516717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D36835D-55BE-4975-8B56-8E60028F288F}" type="datetime1">
              <a:rPr lang="ru-RU" smtClean="0"/>
              <a:t>26.02.2021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9E4B3743-14E8-4157-8CDD-FECE1AD033E4}" type="slidenum">
              <a:rPr lang="ru-RU" smtClean="0"/>
              <a:t>‹#›</a:t>
            </a:fld>
            <a:endParaRPr lang="ru-RU"/>
          </a:p>
        </p:txBody>
      </p:sp>
    </p:spTree>
    <p:extLst>
      <p:ext uri="{BB962C8B-B14F-4D97-AF65-F5344CB8AC3E}">
        <p14:creationId xmlns:p14="http://schemas.microsoft.com/office/powerpoint/2010/main" val="1602701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91527A01-769C-4A8E-A541-841E731595CF}" type="datetime1">
              <a:rPr lang="ru-RU" smtClean="0"/>
              <a:t>26.02.2021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E4B3743-14E8-4157-8CDD-FECE1AD033E4}" type="slidenum">
              <a:rPr lang="ru-RU" smtClean="0"/>
              <a:t>‹#›</a:t>
            </a:fld>
            <a:endParaRPr lang="ru-RU"/>
          </a:p>
        </p:txBody>
      </p:sp>
    </p:spTree>
    <p:extLst>
      <p:ext uri="{BB962C8B-B14F-4D97-AF65-F5344CB8AC3E}">
        <p14:creationId xmlns:p14="http://schemas.microsoft.com/office/powerpoint/2010/main" val="3577819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CB5093B-8498-4B85-AD32-FA432C05F7E3}" type="datetime1">
              <a:rPr lang="ru-RU" smtClean="0"/>
              <a:t>26.02.2021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E4B3743-14E8-4157-8CDD-FECE1AD033E4}" type="slidenum">
              <a:rPr lang="ru-RU" smtClean="0"/>
              <a:t>‹#›</a:t>
            </a:fld>
            <a:endParaRPr lang="ru-RU"/>
          </a:p>
        </p:txBody>
      </p:sp>
    </p:spTree>
    <p:extLst>
      <p:ext uri="{BB962C8B-B14F-4D97-AF65-F5344CB8AC3E}">
        <p14:creationId xmlns:p14="http://schemas.microsoft.com/office/powerpoint/2010/main" val="852369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EE0175-1007-41E3-98AC-BDD29D4CD2BA}" type="datetime1">
              <a:rPr lang="ru-RU" smtClean="0"/>
              <a:t>26.02.2021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B3743-14E8-4157-8CDD-FECE1AD033E4}" type="slidenum">
              <a:rPr lang="ru-RU" smtClean="0"/>
              <a:t>‹#›</a:t>
            </a:fld>
            <a:endParaRPr lang="ru-RU"/>
          </a:p>
        </p:txBody>
      </p:sp>
    </p:spTree>
    <p:extLst>
      <p:ext uri="{BB962C8B-B14F-4D97-AF65-F5344CB8AC3E}">
        <p14:creationId xmlns:p14="http://schemas.microsoft.com/office/powerpoint/2010/main" val="370671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pmc/articles/PMC5429086/"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ncbi.nlm.nih.gov/pmc/articles/PMC5429095/" TargetMode="Externa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ncbi.nlm.nih.gov/pubmed/10710791"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s://www.ncbi.nlm.nih.gov/pubmed/?term=Doolittle%20WF%5bAuthor%5d&amp;cauthor=true&amp;cauthor_uid=10710791"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library.csi.cuny.edu/~davis/Bioinfo_326/lectures/lect5_6/orthologs3.gi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ru.wikipedia.org/wiki/&#1040;&#1085;&#1092;&#1080;&#1085;&#1089;&#1077;&#1085;,_&#1050;&#1088;&#1080;&#1089;&#1090;&#1080;&#1072;&#1085;_&#1041;&#1077;&#1084;&#1077;&#1088;" TargetMode="External"/><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hyperlink" Target="https://ru.wikipedia.org/wiki/&#1057;&#1090;&#1072;&#1081;&#1085;,_&#1059;&#1080;&#1083;&#1100;&#1103;&#1084;_&#1043;&#1086;&#1074;&#1072;&#1088;&#1076;" TargetMode="External"/><Relationship Id="rId4" Type="http://schemas.openxmlformats.org/officeDocument/2006/relationships/hyperlink" Target="https://ru.wikipedia.org/wiki/&#1052;&#1091;&#1088;,_&#1057;&#1090;&#1072;&#1085;&#1092;&#1086;&#1088;&#1076;"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6.xml"/><Relationship Id="rId5" Type="http://schemas.openxmlformats.org/officeDocument/2006/relationships/image" Target="../media/image51.emf"/><Relationship Id="rId4" Type="http://schemas.openxmlformats.org/officeDocument/2006/relationships/image" Target="../media/image50.emf"/></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orthodb.or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41.xml.rels><?xml version="1.0" encoding="UTF-8" standalone="yes"?>
<Relationships xmlns="http://schemas.openxmlformats.org/package/2006/relationships"><Relationship Id="rId3" Type="http://schemas.openxmlformats.org/officeDocument/2006/relationships/hyperlink" Target="https://www.sciencedirect.com/science/journal/09692126"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https://doi.org/10.1016/S0969-2126(97)00260-8" TargetMode="External"/><Relationship Id="rId4" Type="http://schemas.openxmlformats.org/officeDocument/2006/relationships/image" Target="../media/image63.jpeg"/></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hyperlink" Target="https://dx.doi.org/10.3389/fpls.2019.00293" TargetMode="External"/><Relationship Id="rId4" Type="http://schemas.openxmlformats.org/officeDocument/2006/relationships/hyperlink" Target="https://www.ncbi.nlm.nih.gov/pmc/articles/PMC6426788/"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16/S1359-0278(98)00033-9" TargetMode="External"/><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hyperlink" Target="https://doi.org/10.1016/j.plrev.2017.01.025" TargetMode="External"/><Relationship Id="rId5" Type="http://schemas.openxmlformats.org/officeDocument/2006/relationships/hyperlink" Target="https://dx.doi.org/10.1007/s10867-016-9431-6" TargetMode="External"/><Relationship Id="rId4" Type="http://schemas.openxmlformats.org/officeDocument/2006/relationships/hyperlink" Target="https://www.ncbi.nlm.nih.gov/pmc/articles/PMC5323343/"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4.jpeg"/><Relationship Id="rId7" Type="http://schemas.openxmlformats.org/officeDocument/2006/relationships/hyperlink" Target="https://doi.org/10.1016/0014-5793(90)80143-7"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www.ncbi.nlm.nih.gov/pubmed/2318308/" TargetMode="External"/><Relationship Id="rId5" Type="http://schemas.openxmlformats.org/officeDocument/2006/relationships/hyperlink" Target="https://dx.doi.org/10.3390/biom10030407" TargetMode="External"/><Relationship Id="rId4" Type="http://schemas.openxmlformats.org/officeDocument/2006/relationships/hyperlink" Target="https://www.ncbi.nlm.nih.gov/pmc/articles/PMC717524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hyperlink" Target="https://www.ncbi.nlm.nih.gov/pubmed/9032055" TargetMode="External"/><Relationship Id="rId3" Type="http://schemas.openxmlformats.org/officeDocument/2006/relationships/image" Target="../media/image80.jpeg"/><Relationship Id="rId7" Type="http://schemas.openxmlformats.org/officeDocument/2006/relationships/hyperlink" Target="https://doi.org/10.1146/annurev.neuro.24.1.519"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hyperlink" Target="https://doi.org/10.1002/psc.3216" TargetMode="External"/><Relationship Id="rId9" Type="http://schemas.openxmlformats.org/officeDocument/2006/relationships/hyperlink" Target="https://dx.doi.org/10.1007/s00249-009-0420-6"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84.jpe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6.xml"/><Relationship Id="rId5" Type="http://schemas.openxmlformats.org/officeDocument/2006/relationships/hyperlink" Target="https://dx.doi.org/10.1110/ps.073163308" TargetMode="External"/><Relationship Id="rId4" Type="http://schemas.openxmlformats.org/officeDocument/2006/relationships/hyperlink" Target="https://www.ncbi.nlm.nih.gov/pmc/articles/PMC2248315/"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ncbi.nlm.nih.gov/pmc/articles/PMC7023365/" TargetMode="External"/><Relationship Id="rId2" Type="http://schemas.openxmlformats.org/officeDocument/2006/relationships/image" Target="../media/image87.emf"/><Relationship Id="rId1" Type="http://schemas.openxmlformats.org/officeDocument/2006/relationships/slideLayout" Target="../slideLayouts/slideLayout6.xml"/><Relationship Id="rId4" Type="http://schemas.openxmlformats.org/officeDocument/2006/relationships/hyperlink" Target="https://dx.doi.org/10.3390/biom1001009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809625" y="271463"/>
            <a:ext cx="6410325" cy="646112"/>
          </a:xfrm>
          <a:prstGeom prst="rect">
            <a:avLst/>
          </a:prstGeom>
        </p:spPr>
        <p:txBody>
          <a:bodyPr>
            <a:spAutoFit/>
          </a:bodyPr>
          <a:lstStyle/>
          <a:p>
            <a:pPr eaLnBrk="1" fontAlgn="auto" hangingPunct="1">
              <a:spcBef>
                <a:spcPts val="0"/>
              </a:spcBef>
              <a:spcAft>
                <a:spcPts val="0"/>
              </a:spcAft>
              <a:defRPr/>
            </a:pPr>
            <a:r>
              <a:rPr lang="en-US" dirty="0">
                <a:effectLst>
                  <a:outerShdw blurRad="38100" dist="38100" dir="2700000" algn="tl">
                    <a:srgbClr val="000000">
                      <a:alpha val="43137"/>
                    </a:srgbClr>
                  </a:outerShdw>
                </a:effectLst>
                <a:latin typeface="Georgia" panose="02040502050405020303" pitchFamily="18" charset="0"/>
              </a:rPr>
              <a:t>Non-Darwinian Evolution by Jack King and Thomas Jukes</a:t>
            </a:r>
            <a:r>
              <a:rPr lang="ru-RU" dirty="0">
                <a:effectLst>
                  <a:outerShdw blurRad="38100" dist="38100" dir="2700000" algn="tl">
                    <a:srgbClr val="000000">
                      <a:alpha val="43137"/>
                    </a:srgbClr>
                  </a:outerShdw>
                </a:effectLst>
                <a:latin typeface="ArialMT"/>
              </a:rPr>
              <a:t>.</a:t>
            </a:r>
            <a:r>
              <a:rPr lang="en-US" dirty="0">
                <a:effectLst>
                  <a:outerShdw blurRad="38100" dist="38100" dir="2700000" algn="tl">
                    <a:srgbClr val="000000">
                      <a:alpha val="43137"/>
                    </a:srgbClr>
                  </a:outerShdw>
                </a:effectLst>
                <a:latin typeface="ArialMT"/>
              </a:rPr>
              <a:t> </a:t>
            </a:r>
            <a:endParaRPr lang="ru-RU" dirty="0">
              <a:effectLst>
                <a:outerShdw blurRad="38100" dist="38100" dir="2700000" algn="tl">
                  <a:srgbClr val="000000">
                    <a:alpha val="43137"/>
                  </a:srgbClr>
                </a:outerShdw>
              </a:effectLst>
              <a:latin typeface="ArialMT"/>
            </a:endParaRPr>
          </a:p>
          <a:p>
            <a:pPr eaLnBrk="1" fontAlgn="auto" hangingPunct="1">
              <a:spcBef>
                <a:spcPts val="0"/>
              </a:spcBef>
              <a:spcAft>
                <a:spcPts val="0"/>
              </a:spcAft>
              <a:defRPr/>
            </a:pPr>
            <a:r>
              <a:rPr lang="en-US" dirty="0">
                <a:latin typeface="+mn-lt"/>
              </a:rPr>
              <a:t>Non-Darwinian Evolution</a:t>
            </a:r>
            <a:r>
              <a:rPr lang="ru-RU" dirty="0">
                <a:latin typeface="+mn-lt"/>
              </a:rPr>
              <a:t>. </a:t>
            </a:r>
            <a:r>
              <a:rPr lang="en-US" b="1" dirty="0">
                <a:latin typeface="+mn-lt"/>
              </a:rPr>
              <a:t>1969</a:t>
            </a:r>
            <a:r>
              <a:rPr lang="ru-RU" b="1" dirty="0">
                <a:latin typeface="+mn-lt"/>
              </a:rPr>
              <a:t>.</a:t>
            </a:r>
            <a:r>
              <a:rPr lang="ru-RU" dirty="0">
                <a:latin typeface="+mn-lt"/>
              </a:rPr>
              <a:t> </a:t>
            </a:r>
            <a:r>
              <a:rPr lang="en-US" dirty="0">
                <a:latin typeface="+mn-lt"/>
              </a:rPr>
              <a:t> Science</a:t>
            </a:r>
            <a:r>
              <a:rPr lang="ru-RU" dirty="0">
                <a:latin typeface="+mn-lt"/>
              </a:rPr>
              <a:t>.</a:t>
            </a:r>
            <a:r>
              <a:rPr lang="en-US" dirty="0">
                <a:latin typeface="+mn-lt"/>
              </a:rPr>
              <a:t> 164</a:t>
            </a:r>
            <a:r>
              <a:rPr lang="ru-RU" dirty="0">
                <a:latin typeface="+mn-lt"/>
              </a:rPr>
              <a:t>:</a:t>
            </a:r>
            <a:r>
              <a:rPr lang="en-US" dirty="0">
                <a:latin typeface="+mn-lt"/>
              </a:rPr>
              <a:t>788-798.</a:t>
            </a:r>
            <a:endParaRPr lang="ru-RU" dirty="0">
              <a:latin typeface="+mn-lt"/>
            </a:endParaRPr>
          </a:p>
        </p:txBody>
      </p:sp>
      <p:sp>
        <p:nvSpPr>
          <p:cNvPr id="46083" name="Прямоугольник 4"/>
          <p:cNvSpPr>
            <a:spLocks noChangeArrowheads="1"/>
          </p:cNvSpPr>
          <p:nvPr/>
        </p:nvSpPr>
        <p:spPr bwMode="auto">
          <a:xfrm>
            <a:off x="342900" y="917575"/>
            <a:ext cx="11563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dirty="0">
                <a:solidFill>
                  <a:srgbClr val="00339B"/>
                </a:solidFill>
                <a:latin typeface="ArialMT"/>
              </a:rPr>
              <a:t>«Если эволюционная дивергенция ДНК сопровождается случайной фиксацией нейтральных мутаций, то нуклеотиды в </a:t>
            </a:r>
            <a:r>
              <a:rPr lang="ru-RU" altLang="ru-RU" sz="1800" dirty="0" smtClean="0">
                <a:solidFill>
                  <a:srgbClr val="00339B"/>
                </a:solidFill>
                <a:latin typeface="ArialMT"/>
              </a:rPr>
              <a:t>третьем </a:t>
            </a:r>
            <a:r>
              <a:rPr lang="ru-RU" altLang="ru-RU" sz="1800" dirty="0">
                <a:solidFill>
                  <a:srgbClr val="00339B"/>
                </a:solidFill>
                <a:latin typeface="ArialMT"/>
              </a:rPr>
              <a:t>положении триплета должны замещаться с большей скоростью».</a:t>
            </a:r>
            <a:endParaRPr lang="ru-RU" altLang="ru-RU" sz="1800" dirty="0"/>
          </a:p>
        </p:txBody>
      </p:sp>
      <p:sp>
        <p:nvSpPr>
          <p:cNvPr id="6" name="Прямоугольник 5"/>
          <p:cNvSpPr/>
          <p:nvPr/>
        </p:nvSpPr>
        <p:spPr>
          <a:xfrm>
            <a:off x="663575" y="1733550"/>
            <a:ext cx="11096625" cy="646113"/>
          </a:xfrm>
          <a:prstGeom prst="rect">
            <a:avLst/>
          </a:prstGeom>
        </p:spPr>
        <p:txBody>
          <a:bodyPr>
            <a:spAutoFit/>
          </a:bodyPr>
          <a:lstStyle/>
          <a:p>
            <a:pPr eaLnBrk="1" fontAlgn="auto" hangingPunct="1">
              <a:spcBef>
                <a:spcPts val="0"/>
              </a:spcBef>
              <a:spcAft>
                <a:spcPts val="0"/>
              </a:spcAft>
              <a:defRPr/>
            </a:pPr>
            <a:r>
              <a:rPr lang="ru-RU" dirty="0">
                <a:effectLst>
                  <a:outerShdw blurRad="38100" dist="38100" dir="2700000" algn="tl">
                    <a:srgbClr val="000000">
                      <a:alpha val="43137"/>
                    </a:srgbClr>
                  </a:outerShdw>
                </a:effectLst>
                <a:latin typeface="Georgia" panose="02040502050405020303" pitchFamily="18" charset="0"/>
              </a:rPr>
              <a:t>Теория «почти» нейтральных мутаций.</a:t>
            </a:r>
          </a:p>
          <a:p>
            <a:pPr eaLnBrk="1" fontAlgn="auto" hangingPunct="1">
              <a:spcBef>
                <a:spcPts val="0"/>
              </a:spcBef>
              <a:spcAft>
                <a:spcPts val="0"/>
              </a:spcAft>
              <a:defRPr/>
            </a:pPr>
            <a:r>
              <a:rPr lang="en-US" dirty="0">
                <a:latin typeface="+mn-lt"/>
                <a:cs typeface="Arial" panose="020B0604020202020204" pitchFamily="34" charset="0"/>
              </a:rPr>
              <a:t>Tomoko </a:t>
            </a:r>
            <a:r>
              <a:rPr lang="en-US" dirty="0" err="1">
                <a:latin typeface="+mn-lt"/>
                <a:cs typeface="Arial" panose="020B0604020202020204" pitchFamily="34" charset="0"/>
              </a:rPr>
              <a:t>Ohta</a:t>
            </a:r>
            <a:r>
              <a:rPr lang="ru-RU" dirty="0">
                <a:latin typeface="+mn-lt"/>
                <a:cs typeface="Arial" panose="020B0604020202020204" pitchFamily="34" charset="0"/>
              </a:rPr>
              <a:t>.</a:t>
            </a:r>
            <a:r>
              <a:rPr lang="en-US" dirty="0">
                <a:latin typeface="+mn-lt"/>
                <a:cs typeface="Arial" panose="020B0604020202020204" pitchFamily="34" charset="0"/>
              </a:rPr>
              <a:t> "Slightly Deleterious Mutant Substitutions in Evolution</a:t>
            </a:r>
            <a:r>
              <a:rPr lang="ru-RU" dirty="0">
                <a:latin typeface="+mn-lt"/>
                <a:cs typeface="Arial" panose="020B0604020202020204" pitchFamily="34" charset="0"/>
              </a:rPr>
              <a:t>.</a:t>
            </a:r>
            <a:r>
              <a:rPr lang="en-US" dirty="0">
                <a:latin typeface="+mn-lt"/>
                <a:cs typeface="Arial" panose="020B0604020202020204" pitchFamily="34" charset="0"/>
              </a:rPr>
              <a:t>"</a:t>
            </a:r>
            <a:r>
              <a:rPr lang="ru-RU" dirty="0">
                <a:latin typeface="+mn-lt"/>
                <a:cs typeface="Arial" panose="020B0604020202020204" pitchFamily="34" charset="0"/>
              </a:rPr>
              <a:t> </a:t>
            </a:r>
            <a:r>
              <a:rPr lang="en-US" b="1" dirty="0">
                <a:latin typeface="+mn-lt"/>
                <a:cs typeface="Arial" panose="020B0604020202020204" pitchFamily="34" charset="0"/>
              </a:rPr>
              <a:t>1973</a:t>
            </a:r>
            <a:r>
              <a:rPr lang="ru-RU" b="1" dirty="0">
                <a:latin typeface="+mn-lt"/>
                <a:cs typeface="Arial" panose="020B0604020202020204" pitchFamily="34" charset="0"/>
              </a:rPr>
              <a:t>.</a:t>
            </a:r>
            <a:r>
              <a:rPr lang="ru-RU" dirty="0">
                <a:latin typeface="+mn-lt"/>
                <a:cs typeface="Arial" panose="020B0604020202020204" pitchFamily="34" charset="0"/>
              </a:rPr>
              <a:t>  </a:t>
            </a:r>
            <a:r>
              <a:rPr lang="en-US" dirty="0">
                <a:latin typeface="+mn-lt"/>
                <a:cs typeface="Arial" panose="020B0604020202020204" pitchFamily="34" charset="0"/>
              </a:rPr>
              <a:t>Nature</a:t>
            </a:r>
            <a:r>
              <a:rPr lang="ru-RU" dirty="0">
                <a:latin typeface="+mn-lt"/>
                <a:cs typeface="Arial" panose="020B0604020202020204" pitchFamily="34" charset="0"/>
              </a:rPr>
              <a:t>.</a:t>
            </a:r>
            <a:r>
              <a:rPr lang="en-US" dirty="0">
                <a:latin typeface="+mn-lt"/>
                <a:cs typeface="Arial" panose="020B0604020202020204" pitchFamily="34" charset="0"/>
              </a:rPr>
              <a:t> 246</a:t>
            </a:r>
            <a:r>
              <a:rPr lang="ru-RU" dirty="0">
                <a:latin typeface="+mn-lt"/>
                <a:cs typeface="Arial" panose="020B0604020202020204" pitchFamily="34" charset="0"/>
              </a:rPr>
              <a:t>:</a:t>
            </a:r>
            <a:r>
              <a:rPr lang="en-US" dirty="0">
                <a:latin typeface="+mn-lt"/>
                <a:cs typeface="Arial" panose="020B0604020202020204" pitchFamily="34" charset="0"/>
              </a:rPr>
              <a:t>96-98.</a:t>
            </a:r>
            <a:endParaRPr lang="ru-RU" dirty="0">
              <a:effectLst>
                <a:outerShdw blurRad="38100" dist="38100" dir="2700000" algn="tl">
                  <a:srgbClr val="000000">
                    <a:alpha val="43137"/>
                  </a:srgbClr>
                </a:outerShdw>
              </a:effectLst>
              <a:latin typeface="+mn-lt"/>
              <a:cs typeface="Arial" panose="020B0604020202020204" pitchFamily="34" charset="0"/>
            </a:endParaRPr>
          </a:p>
        </p:txBody>
      </p:sp>
      <p:sp>
        <p:nvSpPr>
          <p:cNvPr id="7" name="Прямоугольник 6"/>
          <p:cNvSpPr/>
          <p:nvPr/>
        </p:nvSpPr>
        <p:spPr>
          <a:xfrm>
            <a:off x="647700" y="2547938"/>
            <a:ext cx="10191750" cy="646112"/>
          </a:xfrm>
          <a:prstGeom prst="rect">
            <a:avLst/>
          </a:prstGeom>
        </p:spPr>
        <p:txBody>
          <a:bodyPr>
            <a:spAutoFit/>
          </a:bodyPr>
          <a:lstStyle/>
          <a:p>
            <a:pPr eaLnBrk="1" fontAlgn="auto" hangingPunct="1">
              <a:spcBef>
                <a:spcPts val="0"/>
              </a:spcBef>
              <a:spcAft>
                <a:spcPts val="0"/>
              </a:spcAft>
              <a:defRPr/>
            </a:pPr>
            <a:r>
              <a:rPr lang="ru-RU" dirty="0">
                <a:effectLst>
                  <a:outerShdw blurRad="38100" dist="38100" dir="2700000" algn="tl">
                    <a:srgbClr val="000000">
                      <a:alpha val="43137"/>
                    </a:srgbClr>
                  </a:outerShdw>
                </a:effectLst>
                <a:latin typeface="Georgia" panose="02040502050405020303" pitchFamily="18" charset="0"/>
              </a:rPr>
              <a:t>Биохимический полиморфизм природных популяций.</a:t>
            </a:r>
          </a:p>
          <a:p>
            <a:pPr eaLnBrk="1" fontAlgn="auto" hangingPunct="1">
              <a:spcBef>
                <a:spcPts val="0"/>
              </a:spcBef>
              <a:spcAft>
                <a:spcPts val="0"/>
              </a:spcAft>
              <a:defRPr/>
            </a:pPr>
            <a:r>
              <a:rPr lang="en-US" dirty="0">
                <a:latin typeface="+mn-lt"/>
              </a:rPr>
              <a:t>R. C. Lewontin</a:t>
            </a:r>
            <a:r>
              <a:rPr lang="ru-RU" dirty="0">
                <a:latin typeface="+mn-lt"/>
              </a:rPr>
              <a:t>.</a:t>
            </a:r>
            <a:r>
              <a:rPr lang="en-US" dirty="0">
                <a:latin typeface="+mn-lt"/>
              </a:rPr>
              <a:t> The Genetic Basis of Evolutionary Change. (New York,</a:t>
            </a:r>
            <a:r>
              <a:rPr lang="ru-RU" dirty="0">
                <a:latin typeface="+mn-lt"/>
              </a:rPr>
              <a:t> </a:t>
            </a:r>
            <a:r>
              <a:rPr lang="en-US" dirty="0">
                <a:latin typeface="+mn-lt"/>
              </a:rPr>
              <a:t>NY: Columbia University Press, </a:t>
            </a:r>
            <a:r>
              <a:rPr lang="en-US" b="1" dirty="0">
                <a:latin typeface="+mn-lt"/>
              </a:rPr>
              <a:t>1974</a:t>
            </a:r>
            <a:r>
              <a:rPr lang="en-US" dirty="0">
                <a:latin typeface="+mn-lt"/>
              </a:rPr>
              <a:t>).</a:t>
            </a:r>
            <a:endParaRPr lang="ru-RU" dirty="0">
              <a:effectLst>
                <a:outerShdw blurRad="38100" dist="38100" dir="2700000" algn="tl">
                  <a:srgbClr val="000000">
                    <a:alpha val="43137"/>
                  </a:srgbClr>
                </a:outerShdw>
              </a:effectLst>
              <a:latin typeface="Georgia" panose="02040502050405020303" pitchFamily="18" charset="0"/>
            </a:endParaRPr>
          </a:p>
        </p:txBody>
      </p:sp>
      <p:sp>
        <p:nvSpPr>
          <p:cNvPr id="8" name="Прямоугольник 7"/>
          <p:cNvSpPr/>
          <p:nvPr/>
        </p:nvSpPr>
        <p:spPr>
          <a:xfrm>
            <a:off x="542925" y="3313113"/>
            <a:ext cx="10953750" cy="1200150"/>
          </a:xfrm>
          <a:prstGeom prst="rect">
            <a:avLst/>
          </a:prstGeom>
        </p:spPr>
        <p:txBody>
          <a:bodyPr>
            <a:spAutoFit/>
          </a:bodyPr>
          <a:lstStyle/>
          <a:p>
            <a:pPr eaLnBrk="1" fontAlgn="auto" hangingPunct="1">
              <a:spcBef>
                <a:spcPts val="0"/>
              </a:spcBef>
              <a:spcAft>
                <a:spcPts val="0"/>
              </a:spcAft>
              <a:defRPr/>
            </a:pPr>
            <a:r>
              <a:rPr lang="ru-RU" dirty="0">
                <a:effectLst>
                  <a:outerShdw blurRad="38100" dist="38100" dir="2700000" algn="tl">
                    <a:srgbClr val="000000">
                      <a:alpha val="43137"/>
                    </a:srgbClr>
                  </a:outerShdw>
                </a:effectLst>
                <a:latin typeface="Georgia" panose="02040502050405020303" pitchFamily="18" charset="0"/>
              </a:rPr>
              <a:t>Быстрая эволюция </a:t>
            </a:r>
            <a:r>
              <a:rPr lang="ru-RU" dirty="0" err="1">
                <a:effectLst>
                  <a:outerShdw blurRad="38100" dist="38100" dir="2700000" algn="tl">
                    <a:srgbClr val="000000">
                      <a:alpha val="43137"/>
                    </a:srgbClr>
                  </a:outerShdw>
                </a:effectLst>
                <a:latin typeface="Georgia" panose="02040502050405020303" pitchFamily="18" charset="0"/>
              </a:rPr>
              <a:t>псевдогенов</a:t>
            </a:r>
            <a:r>
              <a:rPr lang="ru-RU" dirty="0">
                <a:effectLst>
                  <a:outerShdw blurRad="38100" dist="38100" dir="2700000" algn="tl">
                    <a:srgbClr val="000000">
                      <a:alpha val="43137"/>
                    </a:srgbClr>
                  </a:outerShdw>
                </a:effectLst>
                <a:latin typeface="Georgia" panose="02040502050405020303" pitchFamily="18" charset="0"/>
              </a:rPr>
              <a:t> (</a:t>
            </a:r>
            <a:r>
              <a:rPr lang="ru-RU" dirty="0">
                <a:latin typeface="+mn-lt"/>
              </a:rPr>
              <a:t>нефункциональные аналоги структурных генов, не экспрессирующиеся в клетке</a:t>
            </a:r>
            <a:r>
              <a:rPr lang="ru-RU" dirty="0">
                <a:effectLst>
                  <a:outerShdw blurRad="38100" dist="38100" dir="2700000" algn="tl">
                    <a:srgbClr val="000000">
                      <a:alpha val="43137"/>
                    </a:srgbClr>
                  </a:outerShdw>
                </a:effectLst>
                <a:latin typeface="Georgia" panose="02040502050405020303" pitchFamily="18" charset="0"/>
              </a:rPr>
              <a:t>).</a:t>
            </a:r>
          </a:p>
          <a:p>
            <a:pPr algn="just" eaLnBrk="1" fontAlgn="auto" hangingPunct="1">
              <a:spcBef>
                <a:spcPts val="0"/>
              </a:spcBef>
              <a:spcAft>
                <a:spcPts val="0"/>
              </a:spcAft>
              <a:defRPr/>
            </a:pPr>
            <a:r>
              <a:rPr lang="en-US" dirty="0">
                <a:latin typeface="+mn-lt"/>
              </a:rPr>
              <a:t>T. Miyata and T. </a:t>
            </a:r>
            <a:r>
              <a:rPr lang="en-US" dirty="0" err="1">
                <a:latin typeface="+mn-lt"/>
              </a:rPr>
              <a:t>Yasunaga</a:t>
            </a:r>
            <a:r>
              <a:rPr lang="ru-RU" dirty="0">
                <a:latin typeface="+mn-lt"/>
              </a:rPr>
              <a:t>.</a:t>
            </a:r>
            <a:r>
              <a:rPr lang="en-US" dirty="0">
                <a:latin typeface="+mn-lt"/>
              </a:rPr>
              <a:t> "Rapidly evolving mouse alpha globin related</a:t>
            </a:r>
            <a:r>
              <a:rPr lang="ru-RU" dirty="0">
                <a:latin typeface="+mn-lt"/>
              </a:rPr>
              <a:t> </a:t>
            </a:r>
            <a:r>
              <a:rPr lang="en-US" dirty="0">
                <a:latin typeface="+mn-lt"/>
              </a:rPr>
              <a:t>pseudogene and its evolutionary history," </a:t>
            </a:r>
            <a:r>
              <a:rPr lang="en-US" b="1" dirty="0">
                <a:latin typeface="+mn-lt"/>
              </a:rPr>
              <a:t>1981</a:t>
            </a:r>
            <a:r>
              <a:rPr lang="ru-RU" b="1" dirty="0">
                <a:latin typeface="+mn-lt"/>
              </a:rPr>
              <a:t>.</a:t>
            </a:r>
            <a:r>
              <a:rPr lang="en-US" dirty="0">
                <a:latin typeface="+mn-lt"/>
              </a:rPr>
              <a:t> PNAS</a:t>
            </a:r>
            <a:r>
              <a:rPr lang="ru-RU" dirty="0">
                <a:latin typeface="+mn-lt"/>
              </a:rPr>
              <a:t>.</a:t>
            </a:r>
            <a:r>
              <a:rPr lang="en-US" dirty="0">
                <a:latin typeface="+mn-lt"/>
              </a:rPr>
              <a:t> 78</a:t>
            </a:r>
            <a:r>
              <a:rPr lang="ru-RU" dirty="0">
                <a:latin typeface="+mn-lt"/>
              </a:rPr>
              <a:t>:</a:t>
            </a:r>
            <a:r>
              <a:rPr lang="en-US" dirty="0">
                <a:latin typeface="+mn-lt"/>
              </a:rPr>
              <a:t>450-453.</a:t>
            </a:r>
            <a:endParaRPr lang="ru-RU" dirty="0">
              <a:effectLst>
                <a:outerShdw blurRad="38100" dist="38100" dir="2700000" algn="tl">
                  <a:srgbClr val="000000">
                    <a:alpha val="43137"/>
                  </a:srgbClr>
                </a:outerShdw>
              </a:effectLst>
              <a:latin typeface="Georgia" panose="02040502050405020303" pitchFamily="18" charset="0"/>
            </a:endParaRPr>
          </a:p>
        </p:txBody>
      </p:sp>
      <p:sp>
        <p:nvSpPr>
          <p:cNvPr id="9" name="Прямоугольник 8"/>
          <p:cNvSpPr/>
          <p:nvPr/>
        </p:nvSpPr>
        <p:spPr>
          <a:xfrm>
            <a:off x="542925" y="4597400"/>
            <a:ext cx="11539538" cy="1200150"/>
          </a:xfrm>
          <a:prstGeom prst="rect">
            <a:avLst/>
          </a:prstGeom>
        </p:spPr>
        <p:txBody>
          <a:bodyPr>
            <a:spAutoFit/>
          </a:bodyPr>
          <a:lstStyle/>
          <a:p>
            <a:pPr eaLnBrk="1" fontAlgn="auto" hangingPunct="1">
              <a:spcBef>
                <a:spcPts val="0"/>
              </a:spcBef>
              <a:spcAft>
                <a:spcPts val="0"/>
              </a:spcAft>
              <a:defRPr/>
            </a:pPr>
            <a:r>
              <a:rPr lang="ru-RU" dirty="0" err="1">
                <a:effectLst>
                  <a:outerShdw blurRad="38100" dist="38100" dir="2700000" algn="tl">
                    <a:srgbClr val="000000">
                      <a:alpha val="43137"/>
                    </a:srgbClr>
                  </a:outerShdw>
                </a:effectLst>
                <a:latin typeface="Georgia" panose="02040502050405020303" pitchFamily="18" charset="0"/>
              </a:rPr>
              <a:t>Сравненительное</a:t>
            </a:r>
            <a:r>
              <a:rPr lang="ru-RU" dirty="0">
                <a:effectLst>
                  <a:outerShdw blurRad="38100" dist="38100" dir="2700000" algn="tl">
                    <a:srgbClr val="000000">
                      <a:alpha val="43137"/>
                    </a:srgbClr>
                  </a:outerShdw>
                </a:effectLst>
                <a:latin typeface="Georgia" panose="02040502050405020303" pitchFamily="18" charset="0"/>
              </a:rPr>
              <a:t> изучение </a:t>
            </a:r>
            <a:r>
              <a:rPr lang="ru-RU" dirty="0" err="1">
                <a:effectLst>
                  <a:outerShdw blurRad="38100" dist="38100" dir="2700000" algn="tl">
                    <a:srgbClr val="000000">
                      <a:alpha val="43137"/>
                    </a:srgbClr>
                  </a:outerShdw>
                </a:effectLst>
                <a:latin typeface="Georgia" panose="02040502050405020303" pitchFamily="18" charset="0"/>
              </a:rPr>
              <a:t>несинонимичных</a:t>
            </a:r>
            <a:r>
              <a:rPr lang="ru-RU" dirty="0">
                <a:effectLst>
                  <a:outerShdw blurRad="38100" dist="38100" dir="2700000" algn="tl">
                    <a:srgbClr val="000000">
                      <a:alpha val="43137"/>
                    </a:srgbClr>
                  </a:outerShdw>
                </a:effectLst>
                <a:latin typeface="Georgia" panose="02040502050405020303" pitchFamily="18" charset="0"/>
              </a:rPr>
              <a:t> и синонимичных замен</a:t>
            </a:r>
            <a:r>
              <a:rPr lang="ru-RU" dirty="0">
                <a:latin typeface="ArialMT"/>
              </a:rPr>
              <a:t>.</a:t>
            </a:r>
          </a:p>
          <a:p>
            <a:pPr eaLnBrk="1" fontAlgn="auto" hangingPunct="1">
              <a:spcBef>
                <a:spcPts val="0"/>
              </a:spcBef>
              <a:spcAft>
                <a:spcPts val="0"/>
              </a:spcAft>
              <a:defRPr/>
            </a:pPr>
            <a:r>
              <a:rPr lang="en-US" dirty="0">
                <a:latin typeface="+mn-lt"/>
              </a:rPr>
              <a:t>L. Hughes and M. </a:t>
            </a:r>
            <a:r>
              <a:rPr lang="en-US" dirty="0" err="1">
                <a:latin typeface="+mn-lt"/>
              </a:rPr>
              <a:t>Nei</a:t>
            </a:r>
            <a:r>
              <a:rPr lang="ru-RU" dirty="0">
                <a:latin typeface="+mn-lt"/>
              </a:rPr>
              <a:t>.</a:t>
            </a:r>
            <a:r>
              <a:rPr lang="en-US" dirty="0">
                <a:latin typeface="+mn-lt"/>
              </a:rPr>
              <a:t> "Pattern of nucleotide substitutions at major</a:t>
            </a:r>
            <a:r>
              <a:rPr lang="ru-RU" dirty="0">
                <a:latin typeface="+mn-lt"/>
              </a:rPr>
              <a:t> </a:t>
            </a:r>
            <a:r>
              <a:rPr lang="en-US" dirty="0">
                <a:latin typeface="+mn-lt"/>
              </a:rPr>
              <a:t>histocompatibility complex class I loci reveals </a:t>
            </a:r>
            <a:r>
              <a:rPr lang="en-US" dirty="0" err="1">
                <a:latin typeface="+mn-lt"/>
              </a:rPr>
              <a:t>overdominant</a:t>
            </a:r>
            <a:r>
              <a:rPr lang="en-US" dirty="0">
                <a:latin typeface="+mn-lt"/>
              </a:rPr>
              <a:t> selection," </a:t>
            </a:r>
            <a:r>
              <a:rPr lang="ru-RU" b="1" dirty="0">
                <a:latin typeface="+mn-lt"/>
              </a:rPr>
              <a:t>1988</a:t>
            </a:r>
            <a:r>
              <a:rPr lang="ru-RU" dirty="0">
                <a:latin typeface="+mn-lt"/>
              </a:rPr>
              <a:t>. </a:t>
            </a:r>
            <a:r>
              <a:rPr lang="en-US" dirty="0">
                <a:latin typeface="+mn-lt"/>
              </a:rPr>
              <a:t>Nature</a:t>
            </a:r>
            <a:r>
              <a:rPr lang="ru-RU" dirty="0">
                <a:latin typeface="+mn-lt"/>
              </a:rPr>
              <a:t>. 335:167-170.</a:t>
            </a:r>
          </a:p>
          <a:p>
            <a:pPr eaLnBrk="1" fontAlgn="auto" hangingPunct="1">
              <a:spcBef>
                <a:spcPts val="0"/>
              </a:spcBef>
              <a:spcAft>
                <a:spcPts val="0"/>
              </a:spcAft>
              <a:defRPr/>
            </a:pPr>
            <a:r>
              <a:rPr lang="en-US" dirty="0">
                <a:latin typeface="+mn-lt"/>
              </a:rPr>
              <a:t>J. H. McDonald and M. Kreitman, "Adaptive protein evolution at the AHD</a:t>
            </a:r>
            <a:r>
              <a:rPr lang="ru-RU" dirty="0">
                <a:latin typeface="+mn-lt"/>
              </a:rPr>
              <a:t> </a:t>
            </a:r>
            <a:r>
              <a:rPr lang="en-US" dirty="0">
                <a:latin typeface="+mn-lt"/>
              </a:rPr>
              <a:t>locus in Drosophila," </a:t>
            </a:r>
            <a:r>
              <a:rPr lang="en-US" b="1" dirty="0">
                <a:latin typeface="+mn-lt"/>
              </a:rPr>
              <a:t>1991</a:t>
            </a:r>
            <a:r>
              <a:rPr lang="ru-RU" dirty="0">
                <a:latin typeface="+mn-lt"/>
              </a:rPr>
              <a:t>.</a:t>
            </a:r>
            <a:r>
              <a:rPr lang="en-US" dirty="0">
                <a:latin typeface="+mn-lt"/>
              </a:rPr>
              <a:t> Nature</a:t>
            </a:r>
            <a:r>
              <a:rPr lang="ru-RU" dirty="0">
                <a:latin typeface="+mn-lt"/>
              </a:rPr>
              <a:t>.</a:t>
            </a:r>
            <a:r>
              <a:rPr lang="en-US" dirty="0">
                <a:latin typeface="+mn-lt"/>
              </a:rPr>
              <a:t> 351</a:t>
            </a:r>
            <a:r>
              <a:rPr lang="ru-RU" dirty="0">
                <a:latin typeface="+mn-lt"/>
              </a:rPr>
              <a:t>:</a:t>
            </a:r>
            <a:r>
              <a:rPr lang="en-US" dirty="0">
                <a:latin typeface="+mn-lt"/>
              </a:rPr>
              <a:t>652-654.</a:t>
            </a:r>
            <a:endParaRPr lang="ru-RU" dirty="0">
              <a:latin typeface="+mn-lt"/>
            </a:endParaRPr>
          </a:p>
        </p:txBody>
      </p:sp>
      <p:sp>
        <p:nvSpPr>
          <p:cNvPr id="10" name="Прямоугольник 9"/>
          <p:cNvSpPr/>
          <p:nvPr/>
        </p:nvSpPr>
        <p:spPr>
          <a:xfrm>
            <a:off x="647700" y="6027738"/>
            <a:ext cx="11112500" cy="646112"/>
          </a:xfrm>
          <a:prstGeom prst="rect">
            <a:avLst/>
          </a:prstGeom>
        </p:spPr>
        <p:txBody>
          <a:bodyPr>
            <a:spAutoFit/>
          </a:bodyPr>
          <a:lstStyle/>
          <a:p>
            <a:pPr eaLnBrk="1" fontAlgn="auto" hangingPunct="1">
              <a:spcBef>
                <a:spcPts val="0"/>
              </a:spcBef>
              <a:spcAft>
                <a:spcPts val="0"/>
              </a:spcAft>
              <a:defRPr/>
            </a:pPr>
            <a:r>
              <a:rPr lang="ru-RU" dirty="0">
                <a:effectLst>
                  <a:outerShdw blurRad="38100" dist="38100" dir="2700000" algn="tl">
                    <a:srgbClr val="000000">
                      <a:alpha val="43137"/>
                    </a:srgbClr>
                  </a:outerShdw>
                </a:effectLst>
                <a:latin typeface="Georgia" panose="02040502050405020303" pitchFamily="18" charset="0"/>
              </a:rPr>
              <a:t>Быстрая эволюция </a:t>
            </a:r>
            <a:r>
              <a:rPr lang="ru-RU" dirty="0" err="1">
                <a:effectLst>
                  <a:outerShdw blurRad="38100" dist="38100" dir="2700000" algn="tl">
                    <a:srgbClr val="000000">
                      <a:alpha val="43137"/>
                    </a:srgbClr>
                  </a:outerShdw>
                </a:effectLst>
                <a:latin typeface="Georgia" panose="02040502050405020303" pitchFamily="18" charset="0"/>
              </a:rPr>
              <a:t>несинонимичных</a:t>
            </a:r>
            <a:r>
              <a:rPr lang="ru-RU" dirty="0">
                <a:effectLst>
                  <a:outerShdw blurRad="38100" dist="38100" dir="2700000" algn="tl">
                    <a:srgbClr val="000000">
                      <a:alpha val="43137"/>
                    </a:srgbClr>
                  </a:outerShdw>
                </a:effectLst>
                <a:latin typeface="Georgia" panose="02040502050405020303" pitchFamily="18" charset="0"/>
              </a:rPr>
              <a:t> сайтов в небольших популяциях.</a:t>
            </a:r>
          </a:p>
          <a:p>
            <a:pPr eaLnBrk="1" fontAlgn="auto" hangingPunct="1">
              <a:spcBef>
                <a:spcPts val="0"/>
              </a:spcBef>
              <a:spcAft>
                <a:spcPts val="0"/>
              </a:spcAft>
              <a:defRPr/>
            </a:pPr>
            <a:r>
              <a:rPr lang="en-US" dirty="0">
                <a:latin typeface="+mn-lt"/>
              </a:rPr>
              <a:t>N. A. Moran, "Accelerated evolution and Muller's Ratchet in </a:t>
            </a:r>
            <a:r>
              <a:rPr lang="en-US" dirty="0" err="1">
                <a:latin typeface="+mn-lt"/>
              </a:rPr>
              <a:t>Endosymbiotic</a:t>
            </a:r>
            <a:r>
              <a:rPr lang="ru-RU" dirty="0">
                <a:latin typeface="+mn-lt"/>
              </a:rPr>
              <a:t> </a:t>
            </a:r>
            <a:r>
              <a:rPr lang="pt-BR" dirty="0">
                <a:latin typeface="+mn-lt"/>
              </a:rPr>
              <a:t>bacteria," </a:t>
            </a:r>
            <a:r>
              <a:rPr lang="pt-BR" b="1" dirty="0">
                <a:latin typeface="+mn-lt"/>
              </a:rPr>
              <a:t>1996</a:t>
            </a:r>
            <a:r>
              <a:rPr lang="ru-RU" dirty="0">
                <a:latin typeface="+mn-lt"/>
              </a:rPr>
              <a:t>.</a:t>
            </a:r>
            <a:r>
              <a:rPr lang="pt-BR" dirty="0">
                <a:latin typeface="+mn-lt"/>
              </a:rPr>
              <a:t> PNAS</a:t>
            </a:r>
            <a:r>
              <a:rPr lang="ru-RU" dirty="0">
                <a:latin typeface="+mn-lt"/>
              </a:rPr>
              <a:t>.</a:t>
            </a:r>
            <a:r>
              <a:rPr lang="pt-BR" dirty="0">
                <a:latin typeface="+mn-lt"/>
              </a:rPr>
              <a:t> 93</a:t>
            </a:r>
            <a:r>
              <a:rPr lang="ru-RU" dirty="0">
                <a:latin typeface="+mn-lt"/>
              </a:rPr>
              <a:t>:</a:t>
            </a:r>
            <a:r>
              <a:rPr lang="pt-BR" dirty="0">
                <a:latin typeface="+mn-lt"/>
              </a:rPr>
              <a:t>2873-2878.</a:t>
            </a:r>
            <a:endParaRPr lang="ru-RU" dirty="0">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1492197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228850" y="120650"/>
            <a:ext cx="7877175" cy="955675"/>
          </a:xfrm>
        </p:spPr>
        <p:txBody>
          <a:bodyPr/>
          <a:lstStyle/>
          <a:p>
            <a:pPr algn="ctr" eaLnBrk="1" hangingPunct="1"/>
            <a:r>
              <a:rPr lang="ru-RU" altLang="ru-RU" sz="4000" dirty="0" smtClean="0">
                <a:effectLst>
                  <a:outerShdw blurRad="38100" dist="38100" dir="2700000" algn="tl">
                    <a:srgbClr val="000000">
                      <a:alpha val="43137"/>
                    </a:srgbClr>
                  </a:outerShdw>
                </a:effectLst>
              </a:rPr>
              <a:t>Дистанционно-матричные методы.</a:t>
            </a:r>
          </a:p>
        </p:txBody>
      </p:sp>
      <p:sp>
        <p:nvSpPr>
          <p:cNvPr id="60419" name="Rectangle 3"/>
          <p:cNvSpPr>
            <a:spLocks noGrp="1" noChangeArrowheads="1"/>
          </p:cNvSpPr>
          <p:nvPr>
            <p:ph type="body" idx="1"/>
          </p:nvPr>
        </p:nvSpPr>
        <p:spPr>
          <a:xfrm>
            <a:off x="1981200" y="981075"/>
            <a:ext cx="8229600" cy="4619625"/>
          </a:xfrm>
        </p:spPr>
        <p:txBody>
          <a:bodyPr/>
          <a:lstStyle/>
          <a:p>
            <a:pPr algn="ctr" eaLnBrk="1" hangingPunct="1">
              <a:lnSpc>
                <a:spcPct val="80000"/>
              </a:lnSpc>
              <a:buFontTx/>
              <a:buNone/>
            </a:pPr>
            <a:r>
              <a:rPr lang="ru-RU" altLang="ru-RU" sz="2400" b="1" smtClean="0"/>
              <a:t>Метод связывания ближайших соседей</a:t>
            </a:r>
          </a:p>
          <a:p>
            <a:pPr algn="ctr" eaLnBrk="1" hangingPunct="1">
              <a:lnSpc>
                <a:spcPct val="80000"/>
              </a:lnSpc>
              <a:buFontTx/>
              <a:buNone/>
            </a:pPr>
            <a:r>
              <a:rPr lang="ru-RU" altLang="ru-RU" sz="2400" smtClean="0"/>
              <a:t>   (Neighbour-joining) </a:t>
            </a:r>
          </a:p>
          <a:p>
            <a:pPr algn="just" eaLnBrk="1" hangingPunct="1">
              <a:lnSpc>
                <a:spcPct val="80000"/>
              </a:lnSpc>
            </a:pPr>
            <a:r>
              <a:rPr lang="ru-RU" altLang="ru-RU" sz="2400" smtClean="0"/>
              <a:t>выбирается одна из последовательностей и сравнивается поочередно со всеми остальными. </a:t>
            </a:r>
            <a:endParaRPr lang="en-US" altLang="ru-RU" sz="2400" smtClean="0"/>
          </a:p>
          <a:p>
            <a:pPr algn="just" eaLnBrk="1" hangingPunct="1">
              <a:lnSpc>
                <a:spcPct val="80000"/>
              </a:lnSpc>
            </a:pPr>
            <a:r>
              <a:rPr lang="ru-RU" altLang="ru-RU" sz="2400" smtClean="0"/>
              <a:t>По результатам сравнений определяется её «ближайший сосед». После этого определяется сходство между данной парой последовательностей и всей остальной выборкой. </a:t>
            </a:r>
            <a:endParaRPr lang="en-US" altLang="ru-RU" sz="2400" smtClean="0"/>
          </a:p>
          <a:p>
            <a:pPr algn="just" eaLnBrk="1" hangingPunct="1">
              <a:lnSpc>
                <a:spcPct val="80000"/>
              </a:lnSpc>
            </a:pPr>
            <a:r>
              <a:rPr lang="ru-RU" altLang="ru-RU" sz="2400" smtClean="0"/>
              <a:t>Далее такая же процедура производится для всех оставшихся последовательностей, но уже без определенной ранее пары. </a:t>
            </a:r>
            <a:endParaRPr lang="en-US" altLang="ru-RU" sz="2400" smtClean="0"/>
          </a:p>
          <a:p>
            <a:pPr algn="just" eaLnBrk="1" hangingPunct="1">
              <a:lnSpc>
                <a:spcPct val="80000"/>
              </a:lnSpc>
            </a:pPr>
            <a:r>
              <a:rPr lang="ru-RU" altLang="ru-RU" sz="2400" smtClean="0"/>
              <a:t>Описанный выше цикл повторяется до момента исчерпания выборки. </a:t>
            </a:r>
          </a:p>
        </p:txBody>
      </p:sp>
      <p:sp>
        <p:nvSpPr>
          <p:cNvPr id="60420" name="Прямоугольник 1"/>
          <p:cNvSpPr>
            <a:spLocks noChangeArrowheads="1"/>
          </p:cNvSpPr>
          <p:nvPr/>
        </p:nvSpPr>
        <p:spPr bwMode="auto">
          <a:xfrm>
            <a:off x="6970713" y="6270625"/>
            <a:ext cx="469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latin typeface="Arial" panose="020B0604020202020204" pitchFamily="34" charset="0"/>
              </a:rPr>
              <a:t>Saitou and Nei</a:t>
            </a:r>
            <a:r>
              <a:rPr lang="ru-RU" altLang="ru-RU" sz="1800">
                <a:latin typeface="Arial" panose="020B0604020202020204" pitchFamily="34" charset="0"/>
              </a:rPr>
              <a:t>.</a:t>
            </a:r>
            <a:r>
              <a:rPr lang="en-US" altLang="ru-RU" sz="1800">
                <a:latin typeface="Arial" panose="020B0604020202020204" pitchFamily="34" charset="0"/>
              </a:rPr>
              <a:t> 1987</a:t>
            </a:r>
            <a:r>
              <a:rPr lang="ru-RU" altLang="ru-RU" sz="1800">
                <a:latin typeface="Arial" panose="020B0604020202020204" pitchFamily="34" charset="0"/>
              </a:rPr>
              <a:t>.</a:t>
            </a:r>
            <a:r>
              <a:rPr lang="en-US" altLang="ru-RU" sz="1800">
                <a:latin typeface="Arial" panose="020B0604020202020204" pitchFamily="34" charset="0"/>
              </a:rPr>
              <a:t> Mol. Biol. Evol. 4:406</a:t>
            </a:r>
            <a:r>
              <a:rPr lang="ru-RU" altLang="ru-RU" sz="1800">
                <a:latin typeface="Arial" panose="020B0604020202020204" pitchFamily="34" charset="0"/>
              </a:rPr>
              <a:t>.</a:t>
            </a:r>
            <a:endParaRPr lang="ru-RU" altLang="ru-RU" sz="1800"/>
          </a:p>
        </p:txBody>
      </p:sp>
      <p:sp>
        <p:nvSpPr>
          <p:cNvPr id="3" name="Прямоугольник 2"/>
          <p:cNvSpPr/>
          <p:nvPr/>
        </p:nvSpPr>
        <p:spPr>
          <a:xfrm>
            <a:off x="3376613" y="5422900"/>
            <a:ext cx="6196012" cy="708025"/>
          </a:xfrm>
          <a:prstGeom prst="rect">
            <a:avLst/>
          </a:prstGeom>
        </p:spPr>
        <p:txBody>
          <a:bodyPr>
            <a:spAutoFit/>
          </a:bodyPr>
          <a:lstStyle/>
          <a:p>
            <a:pPr algn="just" eaLnBrk="1" fontAlgn="auto" hangingPunct="1">
              <a:spcBef>
                <a:spcPts val="0"/>
              </a:spcBef>
              <a:spcAft>
                <a:spcPts val="0"/>
              </a:spcAft>
              <a:defRPr/>
            </a:pPr>
            <a:r>
              <a:rPr lang="ru-RU" sz="2000" dirty="0">
                <a:effectLst>
                  <a:outerShdw blurRad="38100" dist="38100" dir="2700000" algn="tl">
                    <a:srgbClr val="000000">
                      <a:alpha val="43137"/>
                    </a:srgbClr>
                  </a:outerShdw>
                </a:effectLst>
                <a:latin typeface="ArialMT"/>
              </a:rPr>
              <a:t>Принцип его – нахождение соседних ОТЕ так, что</a:t>
            </a:r>
          </a:p>
          <a:p>
            <a:pPr algn="just" eaLnBrk="1" fontAlgn="auto" hangingPunct="1">
              <a:spcBef>
                <a:spcPts val="0"/>
              </a:spcBef>
              <a:spcAft>
                <a:spcPts val="0"/>
              </a:spcAft>
              <a:defRPr/>
            </a:pPr>
            <a:r>
              <a:rPr lang="ru-RU" sz="2000" dirty="0">
                <a:effectLst>
                  <a:outerShdw blurRad="38100" dist="38100" dir="2700000" algn="tl">
                    <a:srgbClr val="000000">
                      <a:alpha val="43137"/>
                    </a:srgbClr>
                  </a:outerShdw>
                </a:effectLst>
                <a:latin typeface="ArialMT"/>
              </a:rPr>
              <a:t>суммарная длина дерева будет минимальной.</a:t>
            </a:r>
            <a:endParaRPr lang="ru-RU" sz="2000" dirty="0">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518955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578100" y="301625"/>
            <a:ext cx="7480300" cy="1325563"/>
          </a:xfrm>
        </p:spPr>
        <p:txBody>
          <a:bodyPr/>
          <a:lstStyle/>
          <a:p>
            <a:pPr eaLnBrk="1" hangingPunct="1"/>
            <a:r>
              <a:rPr lang="ru-RU" altLang="ru-RU" sz="4000" dirty="0" smtClean="0">
                <a:effectLst>
                  <a:outerShdw blurRad="38100" dist="38100" dir="2700000" algn="tl">
                    <a:srgbClr val="000000">
                      <a:alpha val="43137"/>
                    </a:srgbClr>
                  </a:outerShdw>
                </a:effectLst>
              </a:rPr>
              <a:t>   Метод минимальной эволюции</a:t>
            </a:r>
            <a:br>
              <a:rPr lang="ru-RU" altLang="ru-RU" sz="4000" dirty="0" smtClean="0">
                <a:effectLst>
                  <a:outerShdw blurRad="38100" dist="38100" dir="2700000" algn="tl">
                    <a:srgbClr val="000000">
                      <a:alpha val="43137"/>
                    </a:srgbClr>
                  </a:outerShdw>
                </a:effectLst>
              </a:rPr>
            </a:br>
            <a:r>
              <a:rPr lang="ru-RU" altLang="ru-RU" sz="4000" dirty="0" smtClean="0">
                <a:effectLst>
                  <a:outerShdw blurRad="38100" dist="38100" dir="2700000" algn="tl">
                    <a:srgbClr val="000000">
                      <a:alpha val="43137"/>
                    </a:srgbClr>
                  </a:outerShdw>
                </a:effectLst>
              </a:rPr>
              <a:t>           (</a:t>
            </a:r>
            <a:r>
              <a:rPr lang="ru-RU" altLang="ru-RU" sz="4000" dirty="0" err="1" smtClean="0">
                <a:effectLst>
                  <a:outerShdw blurRad="38100" dist="38100" dir="2700000" algn="tl">
                    <a:srgbClr val="000000">
                      <a:alpha val="43137"/>
                    </a:srgbClr>
                  </a:outerShdw>
                </a:effectLst>
              </a:rPr>
              <a:t>Minimum</a:t>
            </a:r>
            <a:r>
              <a:rPr lang="ru-RU" altLang="ru-RU" sz="4000" dirty="0" smtClean="0">
                <a:effectLst>
                  <a:outerShdw blurRad="38100" dist="38100" dir="2700000" algn="tl">
                    <a:srgbClr val="000000">
                      <a:alpha val="43137"/>
                    </a:srgbClr>
                  </a:outerShdw>
                </a:effectLst>
              </a:rPr>
              <a:t> </a:t>
            </a:r>
            <a:r>
              <a:rPr lang="ru-RU" altLang="ru-RU" sz="4000" dirty="0" err="1" smtClean="0">
                <a:effectLst>
                  <a:outerShdw blurRad="38100" dist="38100" dir="2700000" algn="tl">
                    <a:srgbClr val="000000">
                      <a:alpha val="43137"/>
                    </a:srgbClr>
                  </a:outerShdw>
                </a:effectLst>
              </a:rPr>
              <a:t>evolution</a:t>
            </a:r>
            <a:r>
              <a:rPr lang="ru-RU" altLang="ru-RU" sz="4000" dirty="0" smtClean="0">
                <a:effectLst>
                  <a:outerShdw blurRad="38100" dist="38100" dir="2700000" algn="tl">
                    <a:srgbClr val="000000">
                      <a:alpha val="43137"/>
                    </a:srgbClr>
                  </a:outerShdw>
                </a:effectLst>
              </a:rPr>
              <a:t>).</a:t>
            </a:r>
          </a:p>
        </p:txBody>
      </p:sp>
      <p:sp>
        <p:nvSpPr>
          <p:cNvPr id="17411" name="Rectangle 3"/>
          <p:cNvSpPr>
            <a:spLocks noGrp="1" noChangeArrowheads="1"/>
          </p:cNvSpPr>
          <p:nvPr>
            <p:ph type="body" idx="1"/>
          </p:nvPr>
        </p:nvSpPr>
        <p:spPr>
          <a:xfrm>
            <a:off x="904875" y="1627188"/>
            <a:ext cx="10515600" cy="4351337"/>
          </a:xfrm>
        </p:spPr>
        <p:txBody>
          <a:bodyPr rtlCol="0">
            <a:normAutofit lnSpcReduction="10000"/>
          </a:bodyPr>
          <a:lstStyle/>
          <a:p>
            <a:pPr algn="just" eaLnBrk="1" fontAlgn="auto" hangingPunct="1">
              <a:lnSpc>
                <a:spcPct val="80000"/>
              </a:lnSpc>
              <a:spcAft>
                <a:spcPts val="0"/>
              </a:spcAft>
              <a:buFontTx/>
              <a:buNone/>
              <a:defRPr/>
            </a:pPr>
            <a:r>
              <a:rPr lang="ru-RU" altLang="ru-RU" sz="2400" dirty="0" smtClean="0"/>
              <a:t>Является усложненной модификацией NJ-метода. </a:t>
            </a:r>
          </a:p>
          <a:p>
            <a:pPr algn="just" eaLnBrk="1" fontAlgn="auto" hangingPunct="1">
              <a:lnSpc>
                <a:spcPct val="80000"/>
              </a:lnSpc>
              <a:spcAft>
                <a:spcPts val="0"/>
              </a:spcAft>
              <a:buFontTx/>
              <a:buNone/>
              <a:defRPr/>
            </a:pPr>
            <a:r>
              <a:rPr lang="ru-RU" altLang="ru-RU" sz="2400" dirty="0" smtClean="0"/>
              <a:t>На промежуточном этапе строится множество </a:t>
            </a:r>
            <a:r>
              <a:rPr lang="ru-RU" altLang="ru-RU" sz="2400" dirty="0" err="1" smtClean="0"/>
              <a:t>дендрограмм</a:t>
            </a:r>
            <a:r>
              <a:rPr lang="ru-RU" altLang="ru-RU" sz="2400" dirty="0" smtClean="0"/>
              <a:t>, полученных на основе алгоритма NJ. </a:t>
            </a:r>
          </a:p>
          <a:p>
            <a:pPr algn="just" eaLnBrk="1" fontAlgn="auto" hangingPunct="1">
              <a:lnSpc>
                <a:spcPct val="80000"/>
              </a:lnSpc>
              <a:spcAft>
                <a:spcPts val="0"/>
              </a:spcAft>
              <a:buFontTx/>
              <a:buNone/>
              <a:defRPr/>
            </a:pPr>
            <a:r>
              <a:rPr lang="ru-RU" altLang="ru-RU" sz="2400" dirty="0" smtClean="0"/>
              <a:t>Все промежуточные </a:t>
            </a:r>
            <a:r>
              <a:rPr lang="ru-RU" altLang="ru-RU" sz="2400" dirty="0" err="1" smtClean="0"/>
              <a:t>дендрограммы</a:t>
            </a:r>
            <a:r>
              <a:rPr lang="ru-RU" altLang="ru-RU" sz="2400" dirty="0" smtClean="0"/>
              <a:t> отличаются друг от друга лишь первой парой последовательностей, то есть в каждой из </a:t>
            </a:r>
            <a:r>
              <a:rPr lang="ru-RU" altLang="ru-RU" sz="2400" dirty="0" err="1" smtClean="0"/>
              <a:t>дендрограмм</a:t>
            </a:r>
            <a:r>
              <a:rPr lang="ru-RU" altLang="ru-RU" sz="2400" dirty="0" smtClean="0"/>
              <a:t> процесс построения начинается с новой пары и приводит к некоторым изменениям в длинах ветвей.</a:t>
            </a:r>
          </a:p>
          <a:p>
            <a:pPr algn="just" eaLnBrk="1" fontAlgn="auto" hangingPunct="1">
              <a:lnSpc>
                <a:spcPct val="80000"/>
              </a:lnSpc>
              <a:spcAft>
                <a:spcPts val="0"/>
              </a:spcAft>
              <a:buFontTx/>
              <a:buNone/>
              <a:defRPr/>
            </a:pPr>
            <a:r>
              <a:rPr lang="ru-RU" altLang="ru-RU" sz="2400" dirty="0" smtClean="0"/>
              <a:t> На заключительном этапе из всех построенных ранее </a:t>
            </a:r>
            <a:r>
              <a:rPr lang="ru-RU" altLang="ru-RU" sz="2400" dirty="0" err="1" smtClean="0"/>
              <a:t>дендрограмм</a:t>
            </a:r>
            <a:r>
              <a:rPr lang="ru-RU" altLang="ru-RU" sz="2400" dirty="0" smtClean="0"/>
              <a:t> в качестве конечной выбирается та, в которой общая сумма длин ветвей имеет наименьшее значение. </a:t>
            </a:r>
          </a:p>
          <a:p>
            <a:pPr algn="just" eaLnBrk="1" fontAlgn="auto" hangingPunct="1">
              <a:lnSpc>
                <a:spcPct val="80000"/>
              </a:lnSpc>
              <a:spcAft>
                <a:spcPts val="0"/>
              </a:spcAft>
              <a:buFontTx/>
              <a:buNone/>
              <a:defRPr/>
            </a:pPr>
            <a:r>
              <a:rPr lang="ru-RU" altLang="ru-RU" sz="2400" dirty="0" smtClean="0"/>
              <a:t>Разработчики данного метода исходили из предположения, что наиболее правильный вариант </a:t>
            </a:r>
            <a:r>
              <a:rPr lang="ru-RU" altLang="ru-RU" sz="2400" dirty="0" err="1" smtClean="0"/>
              <a:t>дедрограммы</a:t>
            </a:r>
            <a:r>
              <a:rPr lang="ru-RU" altLang="ru-RU" sz="2400" dirty="0" smtClean="0"/>
              <a:t> должен отражать принцип минимума эволюционных расстояний. </a:t>
            </a:r>
          </a:p>
        </p:txBody>
      </p:sp>
    </p:spTree>
    <p:extLst>
      <p:ext uri="{BB962C8B-B14F-4D97-AF65-F5344CB8AC3E}">
        <p14:creationId xmlns:p14="http://schemas.microsoft.com/office/powerpoint/2010/main" val="3131250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algn="ctr" eaLnBrk="1" hangingPunct="1"/>
            <a:r>
              <a:rPr lang="ru-RU" altLang="ru-RU" sz="4000" dirty="0" smtClean="0">
                <a:effectLst>
                  <a:outerShdw blurRad="38100" dist="38100" dir="2700000" algn="tl">
                    <a:srgbClr val="000000">
                      <a:alpha val="43137"/>
                    </a:srgbClr>
                  </a:outerShdw>
                </a:effectLst>
              </a:rPr>
              <a:t>Метод ближайших соседей и Метод минимальной эволюции.</a:t>
            </a:r>
          </a:p>
        </p:txBody>
      </p:sp>
      <p:sp>
        <p:nvSpPr>
          <p:cNvPr id="62467" name="Rectangle 3"/>
          <p:cNvSpPr>
            <a:spLocks noGrp="1" noChangeArrowheads="1"/>
          </p:cNvSpPr>
          <p:nvPr>
            <p:ph type="body" idx="1"/>
          </p:nvPr>
        </p:nvSpPr>
        <p:spPr/>
        <p:txBody>
          <a:bodyPr/>
          <a:lstStyle/>
          <a:p>
            <a:pPr eaLnBrk="1" hangingPunct="1">
              <a:buFontTx/>
              <a:buNone/>
            </a:pPr>
            <a:r>
              <a:rPr lang="ru-RU" altLang="ru-RU" smtClean="0"/>
              <a:t>В случае большого количества последовательностей малого размера трудно проверить все топологии.</a:t>
            </a:r>
          </a:p>
          <a:p>
            <a:pPr eaLnBrk="1" hangingPunct="1">
              <a:buFontTx/>
              <a:buNone/>
            </a:pPr>
            <a:r>
              <a:rPr lang="ru-RU" altLang="ru-RU" smtClean="0"/>
              <a:t>Но если последовательности длинны, метод ближайших соседей часто дает ошибки.</a:t>
            </a:r>
          </a:p>
          <a:p>
            <a:pPr eaLnBrk="1" hangingPunct="1">
              <a:buFontTx/>
              <a:buNone/>
            </a:pPr>
            <a:r>
              <a:rPr lang="ru-RU" altLang="ru-RU" smtClean="0"/>
              <a:t>Поэтому часто первичные древа строятся с помощью метода ближайших соседей, а финальное древо выбирается с помощью метода минимальной эволюции.</a:t>
            </a:r>
          </a:p>
        </p:txBody>
      </p:sp>
    </p:spTree>
    <p:extLst>
      <p:ext uri="{BB962C8B-B14F-4D97-AF65-F5344CB8AC3E}">
        <p14:creationId xmlns:p14="http://schemas.microsoft.com/office/powerpoint/2010/main" val="4058240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rtlCol="0">
            <a:normAutofit fontScale="90000"/>
          </a:bodyPr>
          <a:lstStyle/>
          <a:p>
            <a:pPr algn="ctr" eaLnBrk="1" fontAlgn="auto" hangingPunct="1">
              <a:spcAft>
                <a:spcPts val="0"/>
              </a:spcAft>
              <a:defRPr/>
            </a:pPr>
            <a:r>
              <a:rPr lang="ru-RU" altLang="ru-RU" sz="3200" dirty="0" smtClean="0">
                <a:effectLst>
                  <a:outerShdw blurRad="38100" dist="38100" dir="2700000" algn="tl">
                    <a:srgbClr val="000000">
                      <a:alpha val="43137"/>
                    </a:srgbClr>
                  </a:outerShdw>
                </a:effectLst>
              </a:rPr>
              <a:t>Метод попарного невзвешенного </a:t>
            </a:r>
            <a:r>
              <a:rPr lang="ru-RU" altLang="ru-RU" sz="3200" dirty="0" err="1" smtClean="0">
                <a:effectLst>
                  <a:outerShdw blurRad="38100" dist="38100" dir="2700000" algn="tl">
                    <a:srgbClr val="000000">
                      <a:alpha val="43137"/>
                    </a:srgbClr>
                  </a:outerShdw>
                </a:effectLst>
              </a:rPr>
              <a:t>кластирования</a:t>
            </a:r>
            <a:r>
              <a:rPr lang="ru-RU" altLang="ru-RU" sz="3200" dirty="0" smtClean="0">
                <a:effectLst>
                  <a:outerShdw blurRad="38100" dist="38100" dir="2700000" algn="tl">
                    <a:srgbClr val="000000">
                      <a:alpha val="43137"/>
                    </a:srgbClr>
                  </a:outerShdw>
                </a:effectLst>
              </a:rPr>
              <a:t> с арифметическим усреднением </a:t>
            </a:r>
            <a:br>
              <a:rPr lang="ru-RU" altLang="ru-RU" sz="3200" dirty="0" smtClean="0">
                <a:effectLst>
                  <a:outerShdw blurRad="38100" dist="38100" dir="2700000" algn="tl">
                    <a:srgbClr val="000000">
                      <a:alpha val="43137"/>
                    </a:srgbClr>
                  </a:outerShdw>
                </a:effectLst>
              </a:rPr>
            </a:br>
            <a:r>
              <a:rPr lang="ru-RU" altLang="ru-RU" sz="3200" dirty="0" smtClean="0">
                <a:effectLst>
                  <a:outerShdw blurRad="38100" dist="38100" dir="2700000" algn="tl">
                    <a:srgbClr val="000000">
                      <a:alpha val="43137"/>
                    </a:srgbClr>
                  </a:outerShdw>
                </a:effectLst>
              </a:rPr>
              <a:t>(</a:t>
            </a:r>
            <a:r>
              <a:rPr lang="ru-RU" altLang="ru-RU" sz="3200" dirty="0" err="1" smtClean="0">
                <a:effectLst>
                  <a:outerShdw blurRad="38100" dist="38100" dir="2700000" algn="tl">
                    <a:srgbClr val="000000">
                      <a:alpha val="43137"/>
                    </a:srgbClr>
                  </a:outerShdw>
                </a:effectLst>
              </a:rPr>
              <a:t>Unweighted</a:t>
            </a:r>
            <a:r>
              <a:rPr lang="ru-RU" altLang="ru-RU" sz="3200" dirty="0" smtClean="0">
                <a:effectLst>
                  <a:outerShdw blurRad="38100" dist="38100" dir="2700000" algn="tl">
                    <a:srgbClr val="000000">
                      <a:alpha val="43137"/>
                    </a:srgbClr>
                  </a:outerShdw>
                </a:effectLst>
              </a:rPr>
              <a:t> </a:t>
            </a:r>
            <a:r>
              <a:rPr lang="ru-RU" altLang="ru-RU" sz="3200" dirty="0" err="1" smtClean="0">
                <a:effectLst>
                  <a:outerShdw blurRad="38100" dist="38100" dir="2700000" algn="tl">
                    <a:srgbClr val="000000">
                      <a:alpha val="43137"/>
                    </a:srgbClr>
                  </a:outerShdw>
                </a:effectLst>
              </a:rPr>
              <a:t>pair-group</a:t>
            </a:r>
            <a:r>
              <a:rPr lang="ru-RU" altLang="ru-RU" sz="3200" dirty="0" smtClean="0">
                <a:effectLst>
                  <a:outerShdw blurRad="38100" dist="38100" dir="2700000" algn="tl">
                    <a:srgbClr val="000000">
                      <a:alpha val="43137"/>
                    </a:srgbClr>
                  </a:outerShdw>
                </a:effectLst>
              </a:rPr>
              <a:t> </a:t>
            </a:r>
            <a:r>
              <a:rPr lang="ru-RU" altLang="ru-RU" sz="3200" dirty="0" err="1" smtClean="0">
                <a:effectLst>
                  <a:outerShdw blurRad="38100" dist="38100" dir="2700000" algn="tl">
                    <a:srgbClr val="000000">
                      <a:alpha val="43137"/>
                    </a:srgbClr>
                  </a:outerShdw>
                </a:effectLst>
              </a:rPr>
              <a:t>method</a:t>
            </a:r>
            <a:r>
              <a:rPr lang="ru-RU" altLang="ru-RU" sz="3200" dirty="0" smtClean="0">
                <a:effectLst>
                  <a:outerShdw blurRad="38100" dist="38100" dir="2700000" algn="tl">
                    <a:srgbClr val="000000">
                      <a:alpha val="43137"/>
                    </a:srgbClr>
                  </a:outerShdw>
                </a:effectLst>
              </a:rPr>
              <a:t> </a:t>
            </a:r>
            <a:r>
              <a:rPr lang="ru-RU" altLang="ru-RU" sz="3200" dirty="0" err="1" smtClean="0">
                <a:effectLst>
                  <a:outerShdw blurRad="38100" dist="38100" dir="2700000" algn="tl">
                    <a:srgbClr val="000000">
                      <a:alpha val="43137"/>
                    </a:srgbClr>
                  </a:outerShdw>
                </a:effectLst>
              </a:rPr>
              <a:t>using</a:t>
            </a:r>
            <a:r>
              <a:rPr lang="ru-RU" altLang="ru-RU" sz="3200" dirty="0" smtClean="0">
                <a:effectLst>
                  <a:outerShdw blurRad="38100" dist="38100" dir="2700000" algn="tl">
                    <a:srgbClr val="000000">
                      <a:alpha val="43137"/>
                    </a:srgbClr>
                  </a:outerShdw>
                </a:effectLst>
              </a:rPr>
              <a:t> </a:t>
            </a:r>
            <a:r>
              <a:rPr lang="ru-RU" altLang="ru-RU" sz="3200" dirty="0" err="1" smtClean="0">
                <a:effectLst>
                  <a:outerShdw blurRad="38100" dist="38100" dir="2700000" algn="tl">
                    <a:srgbClr val="000000">
                      <a:alpha val="43137"/>
                    </a:srgbClr>
                  </a:outerShdw>
                </a:effectLst>
              </a:rPr>
              <a:t>arithmetic</a:t>
            </a:r>
            <a:r>
              <a:rPr lang="ru-RU" altLang="ru-RU" sz="3200" dirty="0" smtClean="0">
                <a:effectLst>
                  <a:outerShdw blurRad="38100" dist="38100" dir="2700000" algn="tl">
                    <a:srgbClr val="000000">
                      <a:alpha val="43137"/>
                    </a:srgbClr>
                  </a:outerShdw>
                </a:effectLst>
              </a:rPr>
              <a:t> </a:t>
            </a:r>
            <a:r>
              <a:rPr lang="ru-RU" altLang="ru-RU" sz="3200" dirty="0" err="1" smtClean="0">
                <a:effectLst>
                  <a:outerShdw blurRad="38100" dist="38100" dir="2700000" algn="tl">
                    <a:srgbClr val="000000">
                      <a:alpha val="43137"/>
                    </a:srgbClr>
                  </a:outerShdw>
                </a:effectLst>
              </a:rPr>
              <a:t>averages</a:t>
            </a:r>
            <a:r>
              <a:rPr lang="ru-RU" altLang="ru-RU" sz="3200" dirty="0" smtClean="0">
                <a:effectLst>
                  <a:outerShdw blurRad="38100" dist="38100" dir="2700000" algn="tl">
                    <a:srgbClr val="000000">
                      <a:alpha val="43137"/>
                    </a:srgbClr>
                  </a:outerShdw>
                </a:effectLst>
              </a:rPr>
              <a:t> – UPGMA). </a:t>
            </a:r>
          </a:p>
        </p:txBody>
      </p:sp>
      <p:sp>
        <p:nvSpPr>
          <p:cNvPr id="63491" name="Rectangle 3"/>
          <p:cNvSpPr>
            <a:spLocks noGrp="1" noChangeArrowheads="1"/>
          </p:cNvSpPr>
          <p:nvPr>
            <p:ph type="body" idx="1"/>
          </p:nvPr>
        </p:nvSpPr>
        <p:spPr>
          <a:xfrm>
            <a:off x="711200" y="2179638"/>
            <a:ext cx="10515600" cy="2784475"/>
          </a:xfrm>
        </p:spPr>
        <p:txBody>
          <a:bodyPr/>
          <a:lstStyle/>
          <a:p>
            <a:pPr algn="just" eaLnBrk="1" hangingPunct="1">
              <a:lnSpc>
                <a:spcPct val="80000"/>
              </a:lnSpc>
            </a:pPr>
            <a:r>
              <a:rPr lang="ru-RU" altLang="ru-RU" sz="2000" smtClean="0"/>
              <a:t>Пары последовательностей, между которыми эволюционные дистанции минимальны, группируются в первую очередь и оказываются на соседних ветвях дендрограммы. </a:t>
            </a:r>
          </a:p>
          <a:p>
            <a:pPr algn="just" eaLnBrk="1" hangingPunct="1">
              <a:lnSpc>
                <a:spcPct val="80000"/>
              </a:lnSpc>
            </a:pPr>
            <a:r>
              <a:rPr lang="ru-RU" altLang="ru-RU" sz="2000" smtClean="0"/>
              <a:t>Эволюционное расстояние между двумя парными последовательностями равно двойной длине их ветви. </a:t>
            </a:r>
          </a:p>
          <a:p>
            <a:pPr algn="just" eaLnBrk="1" hangingPunct="1">
              <a:lnSpc>
                <a:spcPct val="80000"/>
              </a:lnSpc>
            </a:pPr>
            <a:r>
              <a:rPr lang="ru-RU" altLang="ru-RU" sz="2000" smtClean="0"/>
              <a:t>Расстояние между двумя группами последовательностей равно среднему от коэффициентов сходства каждой последовательности из одной группы с каждой последовательностью из другой. </a:t>
            </a:r>
          </a:p>
          <a:p>
            <a:pPr algn="just" eaLnBrk="1" hangingPunct="1">
              <a:lnSpc>
                <a:spcPct val="80000"/>
              </a:lnSpc>
            </a:pPr>
            <a:r>
              <a:rPr lang="ru-RU" altLang="ru-RU" sz="2000" smtClean="0"/>
              <a:t>При построении дендрограммы этим методом скорость эволюции для всех последовательностей принимается единой (работает принцип «молекулярных часов»). </a:t>
            </a:r>
          </a:p>
        </p:txBody>
      </p:sp>
      <p:sp>
        <p:nvSpPr>
          <p:cNvPr id="63492" name="Прямоугольник 1"/>
          <p:cNvSpPr>
            <a:spLocks noChangeArrowheads="1"/>
          </p:cNvSpPr>
          <p:nvPr/>
        </p:nvSpPr>
        <p:spPr bwMode="auto">
          <a:xfrm>
            <a:off x="2286000" y="4964113"/>
            <a:ext cx="7137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t>Алгоритм строит ультраметрическое дерево, а это означает, что скорость эволюции предполагается одинаковой для всех ветвей </a:t>
            </a:r>
            <a:br>
              <a:rPr lang="ru-RU" altLang="ru-RU" sz="1800"/>
            </a:br>
            <a:r>
              <a:rPr lang="ru-RU" altLang="ru-RU" sz="1800"/>
              <a:t>дерева. Использовать этот алгоритм имеет смысл только в случае ультраметрических данных (справедливости «молекулярных часов»).</a:t>
            </a:r>
          </a:p>
        </p:txBody>
      </p:sp>
      <p:sp>
        <p:nvSpPr>
          <p:cNvPr id="2" name="Прямоугольник 1"/>
          <p:cNvSpPr/>
          <p:nvPr/>
        </p:nvSpPr>
        <p:spPr>
          <a:xfrm>
            <a:off x="2355850" y="6297613"/>
            <a:ext cx="6997700" cy="369887"/>
          </a:xfrm>
          <a:prstGeom prst="rect">
            <a:avLst/>
          </a:prstGeom>
        </p:spPr>
        <p:txBody>
          <a:bodyPr>
            <a:spAutoFit/>
          </a:bodyPr>
          <a:lstStyle/>
          <a:p>
            <a:pPr eaLnBrk="1" fontAlgn="auto" hangingPunct="1">
              <a:spcBef>
                <a:spcPts val="0"/>
              </a:spcBef>
              <a:spcAft>
                <a:spcPts val="0"/>
              </a:spcAft>
              <a:defRPr/>
            </a:pPr>
            <a:r>
              <a:rPr lang="ru-RU" dirty="0">
                <a:solidFill>
                  <a:srgbClr val="C00000"/>
                </a:solidFill>
                <a:effectLst>
                  <a:outerShdw blurRad="38100" dist="38100" dir="2700000" algn="tl">
                    <a:srgbClr val="000000">
                      <a:alpha val="43137"/>
                    </a:srgbClr>
                  </a:outerShdw>
                </a:effectLst>
                <a:latin typeface="ArialMT"/>
              </a:rPr>
              <a:t>Не рекомендуется для работы с последовательностями ДНК</a:t>
            </a:r>
            <a:endParaRPr lang="ru-RU" dirty="0">
              <a:solidFill>
                <a:srgbClr val="C00000"/>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806342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231900" y="557213"/>
            <a:ext cx="9764713" cy="1384300"/>
          </a:xfrm>
        </p:spPr>
        <p:txBody>
          <a:bodyPr rtlCol="0">
            <a:normAutofit fontScale="90000"/>
          </a:bodyPr>
          <a:lstStyle/>
          <a:p>
            <a:pPr algn="ctr" eaLnBrk="1" fontAlgn="auto" hangingPunct="1">
              <a:spcAft>
                <a:spcPts val="0"/>
              </a:spcAft>
              <a:defRPr/>
            </a:pPr>
            <a:r>
              <a:rPr lang="ru-RU" altLang="ru-RU" sz="4000" dirty="0" smtClean="0">
                <a:effectLst>
                  <a:outerShdw blurRad="38100" dist="38100" dir="2700000" algn="tl">
                    <a:srgbClr val="000000">
                      <a:alpha val="43137"/>
                    </a:srgbClr>
                  </a:outerShdw>
                </a:effectLst>
              </a:rPr>
              <a:t>Дискретные</a:t>
            </a:r>
            <a:br>
              <a:rPr lang="ru-RU" altLang="ru-RU" sz="4000" dirty="0" smtClean="0">
                <a:effectLst>
                  <a:outerShdw blurRad="38100" dist="38100" dir="2700000" algn="tl">
                    <a:srgbClr val="000000">
                      <a:alpha val="43137"/>
                    </a:srgbClr>
                  </a:outerShdw>
                </a:effectLst>
              </a:rPr>
            </a:br>
            <a:r>
              <a:rPr lang="ru-RU" altLang="ru-RU" sz="4000" dirty="0" smtClean="0">
                <a:effectLst>
                  <a:outerShdw blurRad="38100" dist="38100" dir="2700000" algn="tl">
                    <a:srgbClr val="000000">
                      <a:alpha val="43137"/>
                    </a:srgbClr>
                  </a:outerShdw>
                </a:effectLst>
              </a:rPr>
              <a:t>методы:</a:t>
            </a:r>
            <a:br>
              <a:rPr lang="ru-RU" altLang="ru-RU" sz="4000" dirty="0" smtClean="0">
                <a:effectLst>
                  <a:outerShdw blurRad="38100" dist="38100" dir="2700000" algn="tl">
                    <a:srgbClr val="000000">
                      <a:alpha val="43137"/>
                    </a:srgbClr>
                  </a:outerShdw>
                </a:effectLst>
              </a:rPr>
            </a:br>
            <a:r>
              <a:rPr lang="ru-RU" altLang="ru-RU" sz="4000" dirty="0" smtClean="0">
                <a:effectLst>
                  <a:outerShdw blurRad="38100" dist="38100" dir="2700000" algn="tl">
                    <a:srgbClr val="000000">
                      <a:alpha val="43137"/>
                    </a:srgbClr>
                  </a:outerShdw>
                </a:effectLst>
              </a:rPr>
              <a:t>Метод максимальной экономии</a:t>
            </a:r>
            <a:br>
              <a:rPr lang="ru-RU" altLang="ru-RU" sz="4000" dirty="0" smtClean="0">
                <a:effectLst>
                  <a:outerShdw blurRad="38100" dist="38100" dir="2700000" algn="tl">
                    <a:srgbClr val="000000">
                      <a:alpha val="43137"/>
                    </a:srgbClr>
                  </a:outerShdw>
                </a:effectLst>
              </a:rPr>
            </a:br>
            <a:r>
              <a:rPr lang="ru-RU" altLang="ru-RU" dirty="0" smtClean="0">
                <a:effectLst>
                  <a:outerShdw blurRad="38100" dist="38100" dir="2700000" algn="tl">
                    <a:srgbClr val="000000">
                      <a:alpha val="43137"/>
                    </a:srgbClr>
                  </a:outerShdw>
                </a:effectLst>
              </a:rPr>
              <a:t>(</a:t>
            </a:r>
            <a:r>
              <a:rPr lang="ru-RU" altLang="ru-RU" dirty="0" err="1" smtClean="0">
                <a:effectLst>
                  <a:outerShdw blurRad="38100" dist="38100" dir="2700000" algn="tl">
                    <a:srgbClr val="000000">
                      <a:alpha val="43137"/>
                    </a:srgbClr>
                  </a:outerShdw>
                </a:effectLst>
              </a:rPr>
              <a:t>Maximum</a:t>
            </a:r>
            <a:r>
              <a:rPr lang="ru-RU" altLang="ru-RU" dirty="0" smtClean="0">
                <a:effectLst>
                  <a:outerShdw blurRad="38100" dist="38100" dir="2700000" algn="tl">
                    <a:srgbClr val="000000">
                      <a:alpha val="43137"/>
                    </a:srgbClr>
                  </a:outerShdw>
                </a:effectLst>
              </a:rPr>
              <a:t> </a:t>
            </a:r>
            <a:r>
              <a:rPr lang="ru-RU" altLang="ru-RU" dirty="0" err="1" smtClean="0">
                <a:effectLst>
                  <a:outerShdw blurRad="38100" dist="38100" dir="2700000" algn="tl">
                    <a:srgbClr val="000000">
                      <a:alpha val="43137"/>
                    </a:srgbClr>
                  </a:outerShdw>
                </a:effectLst>
              </a:rPr>
              <a:t>parsimony</a:t>
            </a:r>
            <a:r>
              <a:rPr lang="ru-RU" altLang="ru-RU" dirty="0" smtClean="0">
                <a:effectLst>
                  <a:outerShdw blurRad="38100" dist="38100" dir="2700000" algn="tl">
                    <a:srgbClr val="000000">
                      <a:alpha val="43137"/>
                    </a:srgbClr>
                  </a:outerShdw>
                </a:effectLst>
              </a:rPr>
              <a:t>)</a:t>
            </a:r>
            <a:r>
              <a:rPr lang="ru-RU" altLang="ru-RU" sz="4000" dirty="0" smtClean="0">
                <a:effectLst>
                  <a:outerShdw blurRad="38100" dist="38100" dir="2700000" algn="tl">
                    <a:srgbClr val="000000">
                      <a:alpha val="43137"/>
                    </a:srgbClr>
                  </a:outerShdw>
                </a:effectLst>
              </a:rPr>
              <a:t>.</a:t>
            </a:r>
          </a:p>
        </p:txBody>
      </p:sp>
      <p:sp>
        <p:nvSpPr>
          <p:cNvPr id="64515" name="Rectangle 3"/>
          <p:cNvSpPr>
            <a:spLocks noGrp="1" noChangeArrowheads="1"/>
          </p:cNvSpPr>
          <p:nvPr>
            <p:ph type="body" idx="1"/>
          </p:nvPr>
        </p:nvSpPr>
        <p:spPr>
          <a:xfrm>
            <a:off x="1547813" y="2687638"/>
            <a:ext cx="9691687" cy="3205162"/>
          </a:xfrm>
        </p:spPr>
        <p:txBody>
          <a:bodyPr/>
          <a:lstStyle/>
          <a:p>
            <a:pPr algn="just" eaLnBrk="1" hangingPunct="1">
              <a:lnSpc>
                <a:spcPct val="80000"/>
              </a:lnSpc>
              <a:buFontTx/>
              <a:buNone/>
            </a:pPr>
            <a:r>
              <a:rPr lang="ru-RU" altLang="ru-RU" sz="2000" smtClean="0"/>
              <a:t>Первый этап MP-метода заключается в определении индексов сходства по наиболее информативным положениям и построении дендрограмм со всеми возможными топологиями на основании этих индексов. </a:t>
            </a:r>
          </a:p>
          <a:p>
            <a:pPr algn="just" eaLnBrk="1" hangingPunct="1">
              <a:lnSpc>
                <a:spcPct val="80000"/>
              </a:lnSpc>
              <a:buFontTx/>
              <a:buNone/>
            </a:pPr>
            <a:r>
              <a:rPr lang="ru-RU" altLang="ru-RU" sz="2000" smtClean="0"/>
              <a:t>На втором этапе для каждой последовательности рассчитывается минимальное число нуклеотидных (аминокислотных) замен в наиболее информативных положениях, которые могли бы привести к существующей дивергенции. </a:t>
            </a:r>
          </a:p>
          <a:p>
            <a:pPr algn="just" eaLnBrk="1" hangingPunct="1">
              <a:lnSpc>
                <a:spcPct val="80000"/>
              </a:lnSpc>
              <a:buFontTx/>
              <a:buNone/>
            </a:pPr>
            <a:r>
              <a:rPr lang="ru-RU" altLang="ru-RU" sz="2000" smtClean="0"/>
              <a:t>Эта процедура производится для всех возможных топологий. </a:t>
            </a:r>
          </a:p>
          <a:p>
            <a:pPr algn="just" eaLnBrk="1" hangingPunct="1">
              <a:lnSpc>
                <a:spcPct val="80000"/>
              </a:lnSpc>
              <a:buFontTx/>
              <a:buNone/>
            </a:pPr>
            <a:r>
              <a:rPr lang="ru-RU" altLang="ru-RU" sz="2000" smtClean="0"/>
              <a:t>В результате из всех дендрограмм, построенных на первом этапе, выбирается та, в которой общая сумма возможных замен для всех последовательностей является минимальной. </a:t>
            </a:r>
          </a:p>
        </p:txBody>
      </p:sp>
    </p:spTree>
    <p:extLst>
      <p:ext uri="{BB962C8B-B14F-4D97-AF65-F5344CB8AC3E}">
        <p14:creationId xmlns:p14="http://schemas.microsoft.com/office/powerpoint/2010/main" val="262086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lgn="ctr" eaLnBrk="1" hangingPunct="1"/>
            <a:r>
              <a:rPr lang="ru-RU" altLang="ru-RU" sz="3600" dirty="0" smtClean="0">
                <a:solidFill>
                  <a:srgbClr val="660066"/>
                </a:solidFill>
                <a:effectLst>
                  <a:outerShdw blurRad="38100" dist="38100" dir="2700000" algn="tl">
                    <a:srgbClr val="000000">
                      <a:alpha val="43137"/>
                    </a:srgbClr>
                  </a:outerShdw>
                </a:effectLst>
              </a:rPr>
              <a:t>СТАТИСТИЧЕСКОЕ ПОДТВЕРЖДЕНИЕ     КОРРЕКТНОСТИ ДЕНДРОГРАММ.</a:t>
            </a:r>
            <a:r>
              <a:rPr lang="ru-RU" altLang="ru-RU" dirty="0" smtClean="0">
                <a:effectLst>
                  <a:outerShdw blurRad="38100" dist="38100" dir="2700000" algn="tl">
                    <a:srgbClr val="000000">
                      <a:alpha val="43137"/>
                    </a:srgbClr>
                  </a:outerShdw>
                </a:effectLst>
              </a:rPr>
              <a:t> </a:t>
            </a:r>
          </a:p>
        </p:txBody>
      </p:sp>
      <p:sp>
        <p:nvSpPr>
          <p:cNvPr id="19459" name="Rectangle 3"/>
          <p:cNvSpPr>
            <a:spLocks noGrp="1" noChangeArrowheads="1"/>
          </p:cNvSpPr>
          <p:nvPr>
            <p:ph type="body" idx="1"/>
          </p:nvPr>
        </p:nvSpPr>
        <p:spPr/>
        <p:txBody>
          <a:bodyPr rtlCol="0">
            <a:normAutofit/>
          </a:bodyPr>
          <a:lstStyle/>
          <a:p>
            <a:pPr eaLnBrk="1" fontAlgn="auto" hangingPunct="1">
              <a:spcAft>
                <a:spcPts val="0"/>
              </a:spcAft>
              <a:buFontTx/>
              <a:buNone/>
              <a:defRPr/>
            </a:pPr>
            <a:r>
              <a:rPr lang="ru-RU" altLang="ru-RU" smtClean="0">
                <a:solidFill>
                  <a:srgbClr val="000000"/>
                </a:solidFill>
                <a:effectLst>
                  <a:outerShdw blurRad="38100" dist="38100" dir="2700000" algn="tl">
                    <a:srgbClr val="FFFFFF"/>
                  </a:outerShdw>
                </a:effectLst>
              </a:rPr>
              <a:t>Любой метод построения дендрограммы может дать несколько вариантов. Чтобы выделить правильную дендрограмму, необходимо проверять каждую из полученных дендрограмм и сравнивать их между собой. </a:t>
            </a:r>
          </a:p>
          <a:p>
            <a:pPr eaLnBrk="1" fontAlgn="auto" hangingPunct="1">
              <a:spcAft>
                <a:spcPts val="0"/>
              </a:spcAft>
              <a:buFontTx/>
              <a:buNone/>
              <a:defRPr/>
            </a:pPr>
            <a:r>
              <a:rPr lang="ru-RU" altLang="ru-RU" smtClean="0">
                <a:solidFill>
                  <a:srgbClr val="000000"/>
                </a:solidFill>
                <a:effectLst>
                  <a:outerShdw blurRad="38100" dist="38100" dir="2700000" algn="tl">
                    <a:srgbClr val="FFFFFF"/>
                  </a:outerShdw>
                </a:effectLst>
              </a:rPr>
              <a:t>Конечным результатом проверки является консенсусная дендрограмма, оптимально сочетающая в себе преимущества всех полученных изначально.</a:t>
            </a:r>
          </a:p>
        </p:txBody>
      </p:sp>
    </p:spTree>
    <p:extLst>
      <p:ext uri="{BB962C8B-B14F-4D97-AF65-F5344CB8AC3E}">
        <p14:creationId xmlns:p14="http://schemas.microsoft.com/office/powerpoint/2010/main" val="138097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540927" y="142521"/>
            <a:ext cx="9144000" cy="404813"/>
          </a:xfrm>
        </p:spPr>
        <p:txBody>
          <a:bodyPr rtlCol="0">
            <a:normAutofit fontScale="90000"/>
          </a:bodyPr>
          <a:lstStyle/>
          <a:p>
            <a:pPr algn="ctr" eaLnBrk="1" fontAlgn="auto" hangingPunct="1">
              <a:spcAft>
                <a:spcPts val="0"/>
              </a:spcAft>
              <a:defRPr/>
            </a:pPr>
            <a:r>
              <a:rPr lang="ru-RU" altLang="ru-RU" sz="2000" dirty="0" smtClean="0">
                <a:solidFill>
                  <a:srgbClr val="000000"/>
                </a:solidFill>
                <a:effectLst>
                  <a:outerShdw blurRad="38100" dist="38100" dir="2700000" algn="tl">
                    <a:srgbClr val="000000">
                      <a:alpha val="43137"/>
                    </a:srgbClr>
                  </a:outerShdw>
                </a:effectLst>
              </a:rPr>
              <a:t>Эволюция</a:t>
            </a:r>
            <a:r>
              <a:rPr lang="en-US" altLang="ru-RU" sz="2000" dirty="0" smtClean="0">
                <a:solidFill>
                  <a:srgbClr val="000000"/>
                </a:solidFill>
                <a:effectLst>
                  <a:outerShdw blurRad="38100" dist="38100" dir="2700000" algn="tl">
                    <a:srgbClr val="000000">
                      <a:alpha val="43137"/>
                    </a:srgbClr>
                  </a:outerShdw>
                </a:effectLst>
              </a:rPr>
              <a:t> </a:t>
            </a:r>
            <a:r>
              <a:rPr lang="en-US" altLang="ru-RU" sz="2000" dirty="0" err="1" smtClean="0">
                <a:solidFill>
                  <a:srgbClr val="000000"/>
                </a:solidFill>
                <a:effectLst>
                  <a:outerShdw blurRad="38100" dist="38100" dir="2700000" algn="tl">
                    <a:srgbClr val="000000">
                      <a:alpha val="43137"/>
                    </a:srgbClr>
                  </a:outerShdw>
                </a:effectLst>
              </a:rPr>
              <a:t>Hox</a:t>
            </a:r>
            <a:r>
              <a:rPr lang="en-US" altLang="ru-RU" sz="2000" dirty="0" smtClean="0">
                <a:solidFill>
                  <a:srgbClr val="000000"/>
                </a:solidFill>
                <a:effectLst>
                  <a:outerShdw blurRad="38100" dist="38100" dir="2700000" algn="tl">
                    <a:srgbClr val="000000">
                      <a:alpha val="43137"/>
                    </a:srgbClr>
                  </a:outerShdw>
                </a:effectLst>
              </a:rPr>
              <a:t>-</a:t>
            </a:r>
            <a:r>
              <a:rPr lang="ru-RU" altLang="ru-RU" sz="2000" dirty="0" smtClean="0">
                <a:solidFill>
                  <a:srgbClr val="000000"/>
                </a:solidFill>
                <a:effectLst>
                  <a:outerShdw blurRad="38100" dist="38100" dir="2700000" algn="tl">
                    <a:srgbClr val="000000">
                      <a:alpha val="43137"/>
                    </a:srgbClr>
                  </a:outerShdw>
                </a:effectLst>
              </a:rPr>
              <a:t>генов. Сравнение двух </a:t>
            </a:r>
            <a:r>
              <a:rPr lang="ru-RU" altLang="ru-RU" sz="2000" dirty="0" err="1" smtClean="0">
                <a:solidFill>
                  <a:srgbClr val="000000"/>
                </a:solidFill>
                <a:effectLst>
                  <a:outerShdw blurRad="38100" dist="38100" dir="2700000" algn="tl">
                    <a:srgbClr val="000000">
                      <a:alpha val="43137"/>
                    </a:srgbClr>
                  </a:outerShdw>
                </a:effectLst>
              </a:rPr>
              <a:t>дендрограмм</a:t>
            </a:r>
            <a:r>
              <a:rPr lang="ru-RU" altLang="ru-RU" sz="2000" dirty="0" smtClean="0">
                <a:solidFill>
                  <a:srgbClr val="000000"/>
                </a:solidFill>
                <a:effectLst>
                  <a:outerShdw blurRad="38100" dist="38100" dir="2700000" algn="tl">
                    <a:srgbClr val="000000">
                      <a:alpha val="43137"/>
                    </a:srgbClr>
                  </a:outerShdw>
                </a:effectLst>
              </a:rPr>
              <a:t>.</a:t>
            </a:r>
            <a:br>
              <a:rPr lang="ru-RU" altLang="ru-RU" sz="2000" dirty="0" smtClean="0">
                <a:solidFill>
                  <a:srgbClr val="000000"/>
                </a:solidFill>
                <a:effectLst>
                  <a:outerShdw blurRad="38100" dist="38100" dir="2700000" algn="tl">
                    <a:srgbClr val="000000">
                      <a:alpha val="43137"/>
                    </a:srgbClr>
                  </a:outerShdw>
                </a:effectLst>
              </a:rPr>
            </a:br>
            <a:r>
              <a:rPr lang="ru-RU" altLang="ru-RU" sz="2000" dirty="0" err="1" smtClean="0">
                <a:solidFill>
                  <a:srgbClr val="000000"/>
                </a:solidFill>
                <a:effectLst>
                  <a:outerShdw blurRad="38100" dist="38100" dir="2700000" algn="tl">
                    <a:srgbClr val="000000">
                      <a:alpha val="43137"/>
                    </a:srgbClr>
                  </a:outerShdw>
                </a:effectLst>
              </a:rPr>
              <a:t>Дендрограмма</a:t>
            </a:r>
            <a:r>
              <a:rPr lang="ru-RU" altLang="ru-RU" sz="2000" dirty="0" smtClean="0">
                <a:solidFill>
                  <a:srgbClr val="000000"/>
                </a:solidFill>
                <a:effectLst>
                  <a:outerShdw blurRad="38100" dist="38100" dir="2700000" algn="tl">
                    <a:srgbClr val="000000">
                      <a:alpha val="43137"/>
                    </a:srgbClr>
                  </a:outerShdw>
                </a:effectLst>
              </a:rPr>
              <a:t> 1. </a:t>
            </a:r>
          </a:p>
        </p:txBody>
      </p:sp>
      <p:grpSp>
        <p:nvGrpSpPr>
          <p:cNvPr id="66563" name="Group 4"/>
          <p:cNvGrpSpPr>
            <a:grpSpLocks/>
          </p:cNvGrpSpPr>
          <p:nvPr/>
        </p:nvGrpSpPr>
        <p:grpSpPr bwMode="auto">
          <a:xfrm>
            <a:off x="2996347" y="661988"/>
            <a:ext cx="9182100" cy="3217025"/>
            <a:chOff x="1440" y="2190"/>
            <a:chExt cx="8895" cy="4297"/>
          </a:xfrm>
        </p:grpSpPr>
        <p:pic>
          <p:nvPicPr>
            <p:cNvPr id="6656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0" y="2190"/>
              <a:ext cx="6953" cy="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8" y="2974"/>
              <a:ext cx="2027" cy="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Oval 7"/>
            <p:cNvSpPr>
              <a:spLocks noChangeArrowheads="1"/>
            </p:cNvSpPr>
            <p:nvPr/>
          </p:nvSpPr>
          <p:spPr bwMode="auto">
            <a:xfrm>
              <a:off x="5275" y="2935"/>
              <a:ext cx="97" cy="97"/>
            </a:xfrm>
            <a:prstGeom prst="ellipse">
              <a:avLst/>
            </a:prstGeom>
            <a:solidFill>
              <a:srgbClr val="000000"/>
            </a:solidFill>
            <a:ln w="9525">
              <a:solidFill>
                <a:srgbClr val="00000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p>
          </p:txBody>
        </p:sp>
        <p:sp>
          <p:nvSpPr>
            <p:cNvPr id="66569" name="Oval 8"/>
            <p:cNvSpPr>
              <a:spLocks noChangeArrowheads="1"/>
            </p:cNvSpPr>
            <p:nvPr/>
          </p:nvSpPr>
          <p:spPr bwMode="auto">
            <a:xfrm>
              <a:off x="6055" y="3147"/>
              <a:ext cx="97" cy="97"/>
            </a:xfrm>
            <a:prstGeom prst="ellipse">
              <a:avLst/>
            </a:prstGeom>
            <a:solidFill>
              <a:srgbClr val="000000"/>
            </a:solidFill>
            <a:ln w="9525">
              <a:solidFill>
                <a:srgbClr val="00000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p>
          </p:txBody>
        </p:sp>
        <p:sp>
          <p:nvSpPr>
            <p:cNvPr id="66570" name="Oval 9"/>
            <p:cNvSpPr>
              <a:spLocks noChangeArrowheads="1"/>
            </p:cNvSpPr>
            <p:nvPr/>
          </p:nvSpPr>
          <p:spPr bwMode="auto">
            <a:xfrm>
              <a:off x="6803" y="3340"/>
              <a:ext cx="97" cy="97"/>
            </a:xfrm>
            <a:prstGeom prst="ellipse">
              <a:avLst/>
            </a:prstGeom>
            <a:solidFill>
              <a:srgbClr val="000000"/>
            </a:solidFill>
            <a:ln w="9525">
              <a:solidFill>
                <a:srgbClr val="00000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p>
          </p:txBody>
        </p:sp>
        <p:sp>
          <p:nvSpPr>
            <p:cNvPr id="66571" name="Oval 10"/>
            <p:cNvSpPr>
              <a:spLocks noChangeArrowheads="1"/>
            </p:cNvSpPr>
            <p:nvPr/>
          </p:nvSpPr>
          <p:spPr bwMode="auto">
            <a:xfrm>
              <a:off x="6041" y="4117"/>
              <a:ext cx="97" cy="97"/>
            </a:xfrm>
            <a:prstGeom prst="ellipse">
              <a:avLst/>
            </a:prstGeom>
            <a:solidFill>
              <a:srgbClr val="000000"/>
            </a:solidFill>
            <a:ln w="9525">
              <a:solidFill>
                <a:srgbClr val="00000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p>
          </p:txBody>
        </p:sp>
        <p:sp>
          <p:nvSpPr>
            <p:cNvPr id="66572" name="Oval 11"/>
            <p:cNvSpPr>
              <a:spLocks noChangeArrowheads="1"/>
            </p:cNvSpPr>
            <p:nvPr/>
          </p:nvSpPr>
          <p:spPr bwMode="auto">
            <a:xfrm>
              <a:off x="6803" y="4284"/>
              <a:ext cx="97" cy="97"/>
            </a:xfrm>
            <a:prstGeom prst="ellipse">
              <a:avLst/>
            </a:prstGeom>
            <a:solidFill>
              <a:srgbClr val="000000"/>
            </a:solidFill>
            <a:ln w="9525">
              <a:solidFill>
                <a:srgbClr val="00000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p>
          </p:txBody>
        </p:sp>
        <p:sp>
          <p:nvSpPr>
            <p:cNvPr id="66573" name="Oval 12"/>
            <p:cNvSpPr>
              <a:spLocks noChangeArrowheads="1"/>
            </p:cNvSpPr>
            <p:nvPr/>
          </p:nvSpPr>
          <p:spPr bwMode="auto">
            <a:xfrm>
              <a:off x="6041" y="5072"/>
              <a:ext cx="97" cy="97"/>
            </a:xfrm>
            <a:prstGeom prst="ellipse">
              <a:avLst/>
            </a:prstGeom>
            <a:solidFill>
              <a:srgbClr val="000000"/>
            </a:solidFill>
            <a:ln w="9525">
              <a:solidFill>
                <a:srgbClr val="00000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p>
          </p:txBody>
        </p:sp>
        <p:sp>
          <p:nvSpPr>
            <p:cNvPr id="66574" name="Oval 13"/>
            <p:cNvSpPr>
              <a:spLocks noChangeArrowheads="1"/>
            </p:cNvSpPr>
            <p:nvPr/>
          </p:nvSpPr>
          <p:spPr bwMode="auto">
            <a:xfrm>
              <a:off x="6803" y="5252"/>
              <a:ext cx="97" cy="97"/>
            </a:xfrm>
            <a:prstGeom prst="ellipse">
              <a:avLst/>
            </a:prstGeom>
            <a:solidFill>
              <a:srgbClr val="000000"/>
            </a:solidFill>
            <a:ln w="9525">
              <a:solidFill>
                <a:srgbClr val="00000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p>
          </p:txBody>
        </p:sp>
        <p:sp>
          <p:nvSpPr>
            <p:cNvPr id="66575" name="Oval 14"/>
            <p:cNvSpPr>
              <a:spLocks noChangeArrowheads="1"/>
            </p:cNvSpPr>
            <p:nvPr/>
          </p:nvSpPr>
          <p:spPr bwMode="auto">
            <a:xfrm>
              <a:off x="6055" y="6040"/>
              <a:ext cx="97" cy="97"/>
            </a:xfrm>
            <a:prstGeom prst="ellipse">
              <a:avLst/>
            </a:prstGeom>
            <a:solidFill>
              <a:srgbClr val="000000"/>
            </a:solidFill>
            <a:ln w="9525">
              <a:solidFill>
                <a:srgbClr val="00000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p>
          </p:txBody>
        </p:sp>
        <p:sp>
          <p:nvSpPr>
            <p:cNvPr id="66576" name="Oval 15"/>
            <p:cNvSpPr>
              <a:spLocks noChangeArrowheads="1"/>
            </p:cNvSpPr>
            <p:nvPr/>
          </p:nvSpPr>
          <p:spPr bwMode="auto">
            <a:xfrm>
              <a:off x="6803" y="6221"/>
              <a:ext cx="97" cy="97"/>
            </a:xfrm>
            <a:prstGeom prst="ellipse">
              <a:avLst/>
            </a:prstGeom>
            <a:solidFill>
              <a:srgbClr val="000000"/>
            </a:solidFill>
            <a:ln w="9525">
              <a:solidFill>
                <a:srgbClr val="000000"/>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p>
          </p:txBody>
        </p:sp>
      </p:grpSp>
      <p:sp>
        <p:nvSpPr>
          <p:cNvPr id="66564" name="Text Box 17"/>
          <p:cNvSpPr txBox="1">
            <a:spLocks noChangeArrowheads="1"/>
          </p:cNvSpPr>
          <p:nvPr/>
        </p:nvSpPr>
        <p:spPr bwMode="auto">
          <a:xfrm>
            <a:off x="3053601" y="87967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400"/>
              <a:t>A.</a:t>
            </a:r>
            <a:endParaRPr lang="ru-RU" altLang="ru-RU" sz="1800"/>
          </a:p>
        </p:txBody>
      </p:sp>
      <p:sp>
        <p:nvSpPr>
          <p:cNvPr id="66565" name="Text Box 18"/>
          <p:cNvSpPr txBox="1">
            <a:spLocks noChangeArrowheads="1"/>
          </p:cNvSpPr>
          <p:nvPr/>
        </p:nvSpPr>
        <p:spPr bwMode="auto">
          <a:xfrm>
            <a:off x="210437" y="339458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400" dirty="0"/>
              <a:t>B.</a:t>
            </a:r>
            <a:endParaRPr lang="ru-RU" altLang="ru-RU" sz="1800" dirty="0"/>
          </a:p>
        </p:txBody>
      </p:sp>
      <p:pic>
        <p:nvPicPr>
          <p:cNvPr id="17" name="Picture 4"/>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118510" y="3210173"/>
            <a:ext cx="8287789" cy="3509767"/>
          </a:xfrm>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51442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lgn="ctr" eaLnBrk="1" hangingPunct="1"/>
            <a:r>
              <a:rPr lang="en-US" altLang="ru-RU" sz="4800" smtClean="0"/>
              <a:t>B</a:t>
            </a:r>
            <a:r>
              <a:rPr lang="ru-RU" altLang="ru-RU" sz="4800" smtClean="0"/>
              <a:t>ootstrap.</a:t>
            </a:r>
          </a:p>
        </p:txBody>
      </p:sp>
      <p:pic>
        <p:nvPicPr>
          <p:cNvPr id="68611"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5275" y="103188"/>
            <a:ext cx="1916113"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Rectangle 3"/>
          <p:cNvSpPr>
            <a:spLocks noGrp="1" noChangeArrowheads="1"/>
          </p:cNvSpPr>
          <p:nvPr>
            <p:ph type="body" idx="1"/>
          </p:nvPr>
        </p:nvSpPr>
        <p:spPr>
          <a:xfrm>
            <a:off x="2211388" y="2139950"/>
            <a:ext cx="8229600" cy="3751263"/>
          </a:xfrm>
        </p:spPr>
        <p:txBody>
          <a:bodyPr/>
          <a:lstStyle/>
          <a:p>
            <a:pPr eaLnBrk="1" hangingPunct="1">
              <a:lnSpc>
                <a:spcPct val="80000"/>
              </a:lnSpc>
              <a:buFontTx/>
              <a:buNone/>
            </a:pPr>
            <a:r>
              <a:rPr lang="ru-RU" altLang="ru-RU" sz="1800" smtClean="0"/>
              <a:t>Общий принцип состоит в создании нескольких сот новых последовательностей из случайным образом перемешанных участков исходных, и построении на основании сравнения новых последовательностей множества дендрограмм с использованием того же метода. </a:t>
            </a:r>
            <a:endParaRPr lang="en-US" altLang="ru-RU" sz="1800" smtClean="0"/>
          </a:p>
          <a:p>
            <a:pPr eaLnBrk="1" hangingPunct="1">
              <a:lnSpc>
                <a:spcPct val="80000"/>
              </a:lnSpc>
              <a:buFontTx/>
              <a:buNone/>
            </a:pPr>
            <a:r>
              <a:rPr lang="ru-RU" altLang="ru-RU" sz="1800" smtClean="0"/>
              <a:t>Если положение ветви в одной из новых дендрограмм соответствует её положению в исходной, индекс BCL (bootstrap confidence level) данной ветви принимает значение 1, в обратном случае BCL – 0. </a:t>
            </a:r>
            <a:endParaRPr lang="en-US" altLang="ru-RU" sz="1800" smtClean="0"/>
          </a:p>
          <a:p>
            <a:pPr eaLnBrk="1" hangingPunct="1">
              <a:lnSpc>
                <a:spcPct val="80000"/>
              </a:lnSpc>
              <a:buFontTx/>
              <a:buNone/>
            </a:pPr>
            <a:r>
              <a:rPr lang="ru-RU" altLang="ru-RU" sz="1800" smtClean="0"/>
              <a:t>Такая процедура выполняется для каждой вновь построенной дендрограммы (то есть, несколько сот раз), и каждый раз индексы BCL определяются для всех ветвей. </a:t>
            </a:r>
            <a:endParaRPr lang="en-US" altLang="ru-RU" sz="1800" smtClean="0"/>
          </a:p>
          <a:p>
            <a:pPr eaLnBrk="1" hangingPunct="1">
              <a:lnSpc>
                <a:spcPct val="80000"/>
              </a:lnSpc>
              <a:buFontTx/>
              <a:buNone/>
            </a:pPr>
            <a:r>
              <a:rPr lang="ru-RU" altLang="ru-RU" sz="1800" smtClean="0"/>
              <a:t>Далее для каждой ветви вычисляется среднее значение BCL (результат деления суммы значений всех индексов на количество дендрограмм). </a:t>
            </a:r>
            <a:endParaRPr lang="en-US" altLang="ru-RU" sz="1800" smtClean="0"/>
          </a:p>
          <a:p>
            <a:pPr eaLnBrk="1" hangingPunct="1">
              <a:lnSpc>
                <a:spcPct val="80000"/>
              </a:lnSpc>
              <a:buFontTx/>
              <a:buNone/>
            </a:pPr>
            <a:r>
              <a:rPr lang="ru-RU" altLang="ru-RU" sz="1800" smtClean="0"/>
              <a:t>После этого строится согласованная с тестом вootstrap дендрограмма, в которой средние значения BCL для каждой ветви должны быть больше 0,95. </a:t>
            </a:r>
          </a:p>
        </p:txBody>
      </p:sp>
    </p:spTree>
    <p:extLst>
      <p:ext uri="{BB962C8B-B14F-4D97-AF65-F5344CB8AC3E}">
        <p14:creationId xmlns:p14="http://schemas.microsoft.com/office/powerpoint/2010/main" val="2637731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3238" y="46038"/>
            <a:ext cx="4471987" cy="664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Прямоугольник 5"/>
          <p:cNvSpPr>
            <a:spLocks noChangeArrowheads="1"/>
          </p:cNvSpPr>
          <p:nvPr/>
        </p:nvSpPr>
        <p:spPr bwMode="auto">
          <a:xfrm>
            <a:off x="361950" y="2338388"/>
            <a:ext cx="581025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t>Тыквенные культуры и их дикие прародители, иллюстрация синдрома одомашнивания. (а, б) Медовая дыня (</a:t>
            </a:r>
            <a:r>
              <a:rPr lang="ru-RU" altLang="ru-RU" sz="1800" i="1"/>
              <a:t>Cucumis melo</a:t>
            </a:r>
            <a:r>
              <a:rPr lang="ru-RU" altLang="ru-RU" sz="1800"/>
              <a:t>). (а) Дикий прародитель дыни азиатский (</a:t>
            </a:r>
            <a:r>
              <a:rPr lang="ru-RU" altLang="ru-RU" sz="1800" i="1"/>
              <a:t>Cucumis melo subsp. melo f. agrestis</a:t>
            </a:r>
            <a:r>
              <a:rPr lang="ru-RU" altLang="ru-RU" sz="1800"/>
              <a:t>).</a:t>
            </a:r>
            <a:br>
              <a:rPr lang="ru-RU" altLang="ru-RU" sz="1800"/>
            </a:br>
            <a:r>
              <a:rPr lang="ru-RU" altLang="ru-RU" sz="1800"/>
              <a:t>(б) одомашненная дыня (азиатская родословная). (c, d) Арбуз (</a:t>
            </a:r>
            <a:r>
              <a:rPr lang="en-US" altLang="ru-RU" sz="1800" i="1"/>
              <a:t>Citrullus</a:t>
            </a:r>
            <a:r>
              <a:rPr lang="ru-RU" altLang="ru-RU" sz="1800" i="1"/>
              <a:t> </a:t>
            </a:r>
            <a:r>
              <a:rPr lang="en-US" altLang="ru-RU" sz="1800" i="1"/>
              <a:t>lanatus</a:t>
            </a:r>
            <a:r>
              <a:rPr lang="ru-RU" altLang="ru-RU" sz="1800"/>
              <a:t>). (c) Дикий прародитель арбуза (</a:t>
            </a:r>
            <a:r>
              <a:rPr lang="ru-RU" altLang="ru-RU" sz="1800" i="1"/>
              <a:t>Citrullus lanatus subsp. cordophanus</a:t>
            </a:r>
            <a:r>
              <a:rPr lang="ru-RU" altLang="ru-RU" sz="1800"/>
              <a:t>). (г) домашний арбуз. (д, е) огурец (</a:t>
            </a:r>
            <a:r>
              <a:rPr lang="ru-RU" altLang="ru-RU" sz="1800" i="1"/>
              <a:t>Cucumis sativus</a:t>
            </a:r>
            <a:r>
              <a:rPr lang="ru-RU" altLang="ru-RU" sz="1800"/>
              <a:t>). (e) Дикий прародитель огурца (</a:t>
            </a:r>
            <a:r>
              <a:rPr lang="ru-RU" altLang="ru-RU" sz="1800" i="1"/>
              <a:t>C. sativus f. hardwickii</a:t>
            </a:r>
            <a:r>
              <a:rPr lang="ru-RU" altLang="ru-RU" sz="1800"/>
              <a:t>). (е) домашний огурец. </a:t>
            </a:r>
          </a:p>
        </p:txBody>
      </p:sp>
      <p:sp>
        <p:nvSpPr>
          <p:cNvPr id="69636" name="Прямоугольник 6"/>
          <p:cNvSpPr>
            <a:spLocks noChangeArrowheads="1"/>
          </p:cNvSpPr>
          <p:nvPr/>
        </p:nvSpPr>
        <p:spPr bwMode="auto">
          <a:xfrm>
            <a:off x="704850" y="6029325"/>
            <a:ext cx="5124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latin typeface="AdvPSSXI"/>
              </a:rPr>
              <a:t>New Phytologist </a:t>
            </a:r>
            <a:r>
              <a:rPr lang="en-US" altLang="ru-RU" sz="1800">
                <a:latin typeface="AdvPSSXR"/>
              </a:rPr>
              <a:t>(2019)</a:t>
            </a:r>
            <a:r>
              <a:rPr lang="ru-RU" altLang="ru-RU" sz="1800">
                <a:latin typeface="AdvPSSXR"/>
              </a:rPr>
              <a:t> </a:t>
            </a:r>
            <a:r>
              <a:rPr lang="en-US" altLang="ru-RU" sz="1800">
                <a:latin typeface="AdvPSSXB"/>
              </a:rPr>
              <a:t>doi</a:t>
            </a:r>
            <a:r>
              <a:rPr lang="en-US" altLang="ru-RU" sz="1800">
                <a:latin typeface="AdvPSSXR"/>
              </a:rPr>
              <a:t>: 10.1111/nph.16015</a:t>
            </a:r>
            <a:endParaRPr lang="ru-RU" altLang="ru-RU" sz="1800"/>
          </a:p>
        </p:txBody>
      </p:sp>
      <p:sp>
        <p:nvSpPr>
          <p:cNvPr id="69637" name="Прямоугольник 7"/>
          <p:cNvSpPr>
            <a:spLocks noChangeArrowheads="1"/>
          </p:cNvSpPr>
          <p:nvPr/>
        </p:nvSpPr>
        <p:spPr bwMode="auto">
          <a:xfrm>
            <a:off x="204788" y="815975"/>
            <a:ext cx="6505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ru-RU" sz="1800">
                <a:solidFill>
                  <a:srgbClr val="4829D7"/>
                </a:solidFill>
                <a:latin typeface="AdvPSSXR"/>
              </a:rPr>
              <a:t>Origin and domestication of </a:t>
            </a:r>
            <a:r>
              <a:rPr lang="en-US" altLang="ru-RU" sz="1800" i="1">
                <a:solidFill>
                  <a:srgbClr val="4829D7"/>
                </a:solidFill>
                <a:latin typeface="AdvPSSXR"/>
              </a:rPr>
              <a:t>Cucurbitaceae</a:t>
            </a:r>
            <a:r>
              <a:rPr lang="ru-RU" altLang="ru-RU" sz="1800" i="1">
                <a:solidFill>
                  <a:srgbClr val="4829D7"/>
                </a:solidFill>
                <a:latin typeface="AdvPSSXR"/>
              </a:rPr>
              <a:t> </a:t>
            </a:r>
            <a:r>
              <a:rPr lang="en-US" altLang="ru-RU" sz="1800">
                <a:solidFill>
                  <a:srgbClr val="4829D7"/>
                </a:solidFill>
                <a:latin typeface="AdvPSSXR"/>
              </a:rPr>
              <a:t>crops: insights from phylogenies, genomics and</a:t>
            </a:r>
            <a:r>
              <a:rPr lang="ru-RU" altLang="ru-RU" sz="1800">
                <a:solidFill>
                  <a:srgbClr val="4829D7"/>
                </a:solidFill>
                <a:latin typeface="AdvPSSXR"/>
              </a:rPr>
              <a:t> </a:t>
            </a:r>
            <a:r>
              <a:rPr lang="en-US" altLang="ru-RU" sz="1800">
                <a:solidFill>
                  <a:srgbClr val="4829D7"/>
                </a:solidFill>
                <a:latin typeface="AdvPSSXR"/>
              </a:rPr>
              <a:t>archaeology</a:t>
            </a:r>
            <a:endParaRPr lang="ru-RU" altLang="ru-RU" sz="1800"/>
          </a:p>
        </p:txBody>
      </p:sp>
    </p:spTree>
    <p:extLst>
      <p:ext uri="{BB962C8B-B14F-4D97-AF65-F5344CB8AC3E}">
        <p14:creationId xmlns:p14="http://schemas.microsoft.com/office/powerpoint/2010/main" val="3214019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3250" y="39688"/>
            <a:ext cx="4556125" cy="661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Прямоугольник 5"/>
          <p:cNvSpPr/>
          <p:nvPr/>
        </p:nvSpPr>
        <p:spPr>
          <a:xfrm>
            <a:off x="10055225" y="307975"/>
            <a:ext cx="257175" cy="2571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7" name="Прямоугольник 6"/>
          <p:cNvSpPr/>
          <p:nvPr/>
        </p:nvSpPr>
        <p:spPr>
          <a:xfrm>
            <a:off x="10055225" y="1246188"/>
            <a:ext cx="257175" cy="257175"/>
          </a:xfrm>
          <a:prstGeom prst="rect">
            <a:avLst/>
          </a:prstGeom>
          <a:solidFill>
            <a:srgbClr val="97B39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70661" name="Прямоугольник 7"/>
          <p:cNvSpPr>
            <a:spLocks noChangeArrowheads="1"/>
          </p:cNvSpPr>
          <p:nvPr/>
        </p:nvSpPr>
        <p:spPr bwMode="auto">
          <a:xfrm>
            <a:off x="10037763" y="2168525"/>
            <a:ext cx="21415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ru-RU" sz="1400" b="1">
                <a:latin typeface="Arial-BoldMT"/>
              </a:rPr>
              <a:t>Parsimony bootstrap</a:t>
            </a:r>
          </a:p>
          <a:p>
            <a:pPr algn="just" eaLnBrk="1" hangingPunct="1">
              <a:lnSpc>
                <a:spcPct val="100000"/>
              </a:lnSpc>
              <a:spcBef>
                <a:spcPct val="0"/>
              </a:spcBef>
              <a:buFontTx/>
              <a:buNone/>
            </a:pPr>
            <a:r>
              <a:rPr lang="en-US" altLang="ru-RU" sz="1400" b="1">
                <a:latin typeface="Arial-BoldMT"/>
              </a:rPr>
              <a:t>values (&gt; 75%) based on</a:t>
            </a:r>
            <a:r>
              <a:rPr lang="ru-RU" altLang="ru-RU" sz="1400" b="1">
                <a:latin typeface="Arial-BoldMT"/>
              </a:rPr>
              <a:t> </a:t>
            </a:r>
            <a:r>
              <a:rPr lang="en-US" altLang="ru-RU" sz="1400" b="1">
                <a:latin typeface="Arial-BoldMT"/>
              </a:rPr>
              <a:t>1000 replicates above</a:t>
            </a:r>
            <a:r>
              <a:rPr lang="ru-RU" altLang="ru-RU" sz="1400" b="1">
                <a:latin typeface="Arial-BoldMT"/>
              </a:rPr>
              <a:t> </a:t>
            </a:r>
            <a:r>
              <a:rPr lang="en-US" altLang="ru-RU" sz="1400" b="1">
                <a:latin typeface="Arial-BoldMT"/>
              </a:rPr>
              <a:t>branches</a:t>
            </a:r>
            <a:endParaRPr lang="ru-RU" altLang="ru-RU" sz="1400"/>
          </a:p>
        </p:txBody>
      </p:sp>
      <p:sp>
        <p:nvSpPr>
          <p:cNvPr id="70662" name="Прямоугольник 8"/>
          <p:cNvSpPr>
            <a:spLocks noChangeArrowheads="1"/>
          </p:cNvSpPr>
          <p:nvPr/>
        </p:nvSpPr>
        <p:spPr bwMode="auto">
          <a:xfrm>
            <a:off x="10129838" y="3629025"/>
            <a:ext cx="19573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400" b="1">
                <a:latin typeface="Arial-BoldMT"/>
              </a:rPr>
              <a:t>ML bootstrap values from</a:t>
            </a:r>
            <a:r>
              <a:rPr lang="ru-RU" altLang="ru-RU" sz="1400" b="1">
                <a:latin typeface="Arial-BoldMT"/>
              </a:rPr>
              <a:t> </a:t>
            </a:r>
            <a:r>
              <a:rPr lang="en-US" altLang="ru-RU" sz="1400" b="1">
                <a:latin typeface="Arial-BoldMT"/>
              </a:rPr>
              <a:t>100 replicates below</a:t>
            </a:r>
            <a:r>
              <a:rPr lang="ru-RU" altLang="ru-RU" sz="1400" b="1">
                <a:latin typeface="Arial-BoldMT"/>
              </a:rPr>
              <a:t> </a:t>
            </a:r>
            <a:r>
              <a:rPr lang="en-US" altLang="ru-RU" sz="1400" b="1">
                <a:latin typeface="Arial-BoldMT"/>
              </a:rPr>
              <a:t>branches</a:t>
            </a:r>
            <a:endParaRPr lang="ru-RU" altLang="ru-RU" sz="1400" b="1"/>
          </a:p>
        </p:txBody>
      </p:sp>
      <p:sp>
        <p:nvSpPr>
          <p:cNvPr id="70663" name="Прямоугольник 9"/>
          <p:cNvSpPr>
            <a:spLocks noChangeArrowheads="1"/>
          </p:cNvSpPr>
          <p:nvPr/>
        </p:nvSpPr>
        <p:spPr bwMode="auto">
          <a:xfrm>
            <a:off x="10334625" y="307975"/>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400" b="1">
                <a:latin typeface="Arial-BoldMT"/>
              </a:rPr>
              <a:t>Африка</a:t>
            </a:r>
            <a:endParaRPr lang="ru-RU" altLang="ru-RU" sz="1400"/>
          </a:p>
        </p:txBody>
      </p:sp>
      <p:sp>
        <p:nvSpPr>
          <p:cNvPr id="70664" name="Прямоугольник 10"/>
          <p:cNvSpPr>
            <a:spLocks noChangeArrowheads="1"/>
          </p:cNvSpPr>
          <p:nvPr/>
        </p:nvSpPr>
        <p:spPr bwMode="auto">
          <a:xfrm>
            <a:off x="10334625" y="933450"/>
            <a:ext cx="1752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400" b="1">
                <a:latin typeface="Arial-BoldMT"/>
              </a:rPr>
              <a:t>Австралия,</a:t>
            </a:r>
          </a:p>
          <a:p>
            <a:pPr eaLnBrk="1" hangingPunct="1">
              <a:lnSpc>
                <a:spcPct val="100000"/>
              </a:lnSpc>
              <a:spcBef>
                <a:spcPct val="0"/>
              </a:spcBef>
              <a:buFontTx/>
              <a:buNone/>
            </a:pPr>
            <a:r>
              <a:rPr lang="ru-RU" altLang="ru-RU" sz="1400" b="1">
                <a:latin typeface="Arial-BoldMT"/>
              </a:rPr>
              <a:t>Малазия,</a:t>
            </a:r>
          </a:p>
          <a:p>
            <a:pPr eaLnBrk="1" hangingPunct="1">
              <a:lnSpc>
                <a:spcPct val="100000"/>
              </a:lnSpc>
              <a:spcBef>
                <a:spcPct val="0"/>
              </a:spcBef>
              <a:buFontTx/>
              <a:buNone/>
            </a:pPr>
            <a:r>
              <a:rPr lang="ru-RU" altLang="ru-RU" sz="1400" b="1">
                <a:latin typeface="Arial-BoldMT"/>
              </a:rPr>
              <a:t>Индокитай,</a:t>
            </a:r>
          </a:p>
          <a:p>
            <a:pPr eaLnBrk="1" hangingPunct="1">
              <a:lnSpc>
                <a:spcPct val="100000"/>
              </a:lnSpc>
              <a:spcBef>
                <a:spcPct val="0"/>
              </a:spcBef>
              <a:buFontTx/>
              <a:buNone/>
            </a:pPr>
            <a:r>
              <a:rPr lang="ru-RU" altLang="ru-RU" sz="1400" b="1">
                <a:latin typeface="Arial-BoldMT"/>
              </a:rPr>
              <a:t>Китай, Индия</a:t>
            </a:r>
            <a:endParaRPr lang="ru-RU" altLang="ru-RU" sz="1400"/>
          </a:p>
        </p:txBody>
      </p:sp>
      <p:sp>
        <p:nvSpPr>
          <p:cNvPr id="70665" name="Прямоугольник 11"/>
          <p:cNvSpPr>
            <a:spLocks noChangeArrowheads="1"/>
          </p:cNvSpPr>
          <p:nvPr/>
        </p:nvSpPr>
        <p:spPr bwMode="auto">
          <a:xfrm>
            <a:off x="6765925" y="6448425"/>
            <a:ext cx="5426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400" i="1">
                <a:latin typeface="GillSans-Italic"/>
              </a:rPr>
              <a:t>BMC Evolutionary Biology </a:t>
            </a:r>
            <a:r>
              <a:rPr lang="en-US" altLang="ru-RU" sz="1400">
                <a:latin typeface="GillSans"/>
              </a:rPr>
              <a:t>2007, </a:t>
            </a:r>
            <a:r>
              <a:rPr lang="en-US" altLang="ru-RU" sz="1400" b="1">
                <a:latin typeface="GillSans-Bold"/>
              </a:rPr>
              <a:t>7</a:t>
            </a:r>
            <a:r>
              <a:rPr lang="en-US" altLang="ru-RU" sz="1400">
                <a:latin typeface="GillSans"/>
              </a:rPr>
              <a:t>:58 doi:10.1186/1471-2148-7-58</a:t>
            </a:r>
            <a:endParaRPr lang="ru-RU" altLang="ru-RU" sz="1400"/>
          </a:p>
        </p:txBody>
      </p:sp>
      <p:pic>
        <p:nvPicPr>
          <p:cNvPr id="70666" name="Рисунок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663" y="1444625"/>
            <a:ext cx="5286375"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7" name="Прямоугольник 14"/>
          <p:cNvSpPr>
            <a:spLocks noChangeArrowheads="1"/>
          </p:cNvSpPr>
          <p:nvPr/>
        </p:nvSpPr>
        <p:spPr bwMode="auto">
          <a:xfrm>
            <a:off x="123825" y="0"/>
            <a:ext cx="57340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600"/>
              <a:t>Тыквенные были одомашнены не один раз. Большинство диких тыквенных плодов горькие, неприятные для человека, таким образом, потеря горечи достигалась конвергентно.</a:t>
            </a:r>
          </a:p>
          <a:p>
            <a:pPr algn="just" eaLnBrk="1" hangingPunct="1">
              <a:lnSpc>
                <a:spcPct val="100000"/>
              </a:lnSpc>
              <a:spcBef>
                <a:spcPct val="0"/>
              </a:spcBef>
              <a:buFontTx/>
              <a:buNone/>
            </a:pPr>
            <a:r>
              <a:rPr lang="ru-RU" altLang="ru-RU" sz="1600"/>
              <a:t>Анализировались генетические пути, лежащие в основе</a:t>
            </a:r>
            <a:br>
              <a:rPr lang="ru-RU" altLang="ru-RU" sz="1600"/>
            </a:br>
            <a:r>
              <a:rPr lang="ru-RU" altLang="ru-RU" sz="1600"/>
              <a:t>накопление ликопина (красный или оранжевый цвет мякоти), а также изменения размера и формы плодов. </a:t>
            </a:r>
          </a:p>
        </p:txBody>
      </p:sp>
      <p:sp>
        <p:nvSpPr>
          <p:cNvPr id="70668" name="Прямоугольник 15"/>
          <p:cNvSpPr>
            <a:spLocks noChangeArrowheads="1"/>
          </p:cNvSpPr>
          <p:nvPr/>
        </p:nvSpPr>
        <p:spPr bwMode="auto">
          <a:xfrm>
            <a:off x="123825" y="4471988"/>
            <a:ext cx="5634038"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t>Анализ максимального правдоподобия (ML) по 143</a:t>
            </a:r>
            <a:br>
              <a:rPr lang="ru-RU" altLang="ru-RU" sz="1800"/>
            </a:br>
            <a:r>
              <a:rPr lang="ru-RU" altLang="ru-RU" sz="1800"/>
              <a:t>ядерным локусам от Renner et al. (2019), значения указаны на ветвях. </a:t>
            </a:r>
          </a:p>
          <a:p>
            <a:pPr algn="just" eaLnBrk="1" hangingPunct="1">
              <a:lnSpc>
                <a:spcPct val="100000"/>
              </a:lnSpc>
              <a:spcBef>
                <a:spcPct val="0"/>
              </a:spcBef>
              <a:buFontTx/>
              <a:buNone/>
            </a:pPr>
            <a:r>
              <a:rPr lang="ru-RU" altLang="ru-RU" sz="1800"/>
              <a:t>ML анализ с использованием 100 пластидных локусов дали ту же топологию, с высокой поддержкой на всех узлах. Синие цвета - таксоны прародители, красный цвет - таксоны одомашненных видов.</a:t>
            </a:r>
          </a:p>
        </p:txBody>
      </p:sp>
      <p:sp>
        <p:nvSpPr>
          <p:cNvPr id="70669" name="Прямоугольник 16"/>
          <p:cNvSpPr>
            <a:spLocks noChangeArrowheads="1"/>
          </p:cNvSpPr>
          <p:nvPr/>
        </p:nvSpPr>
        <p:spPr bwMode="auto">
          <a:xfrm>
            <a:off x="698500" y="6416675"/>
            <a:ext cx="5108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t>https://www.biorxiv.org/content/10.1101/642785v1</a:t>
            </a:r>
            <a:endParaRPr lang="ru-RU" altLang="ru-RU" sz="1800"/>
          </a:p>
        </p:txBody>
      </p:sp>
    </p:spTree>
    <p:extLst>
      <p:ext uri="{BB962C8B-B14F-4D97-AF65-F5344CB8AC3E}">
        <p14:creationId xmlns:p14="http://schemas.microsoft.com/office/powerpoint/2010/main" val="352959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638175" y="215900"/>
            <a:ext cx="9286875" cy="922338"/>
          </a:xfrm>
          <a:prstGeom prst="rect">
            <a:avLst/>
          </a:prstGeom>
        </p:spPr>
        <p:txBody>
          <a:bodyPr>
            <a:spAutoFit/>
          </a:bodyPr>
          <a:lstStyle/>
          <a:p>
            <a:pPr eaLnBrk="1" fontAlgn="auto" hangingPunct="1">
              <a:spcBef>
                <a:spcPts val="0"/>
              </a:spcBef>
              <a:spcAft>
                <a:spcPts val="0"/>
              </a:spcAft>
              <a:defRPr/>
            </a:pPr>
            <a:r>
              <a:rPr lang="ru-RU" dirty="0">
                <a:effectLst>
                  <a:outerShdw blurRad="38100" dist="38100" dir="2700000" algn="tl">
                    <a:srgbClr val="000000">
                      <a:alpha val="43137"/>
                    </a:srgbClr>
                  </a:outerShdw>
                </a:effectLst>
                <a:latin typeface="Georgia" panose="02040502050405020303" pitchFamily="18" charset="0"/>
              </a:rPr>
              <a:t>Эволюция регуляторных последовательностей</a:t>
            </a:r>
            <a:r>
              <a:rPr lang="ru-RU" dirty="0">
                <a:latin typeface="+mn-lt"/>
              </a:rPr>
              <a:t>.</a:t>
            </a:r>
          </a:p>
          <a:p>
            <a:pPr eaLnBrk="1" fontAlgn="auto" hangingPunct="1">
              <a:spcBef>
                <a:spcPts val="0"/>
              </a:spcBef>
              <a:spcAft>
                <a:spcPts val="0"/>
              </a:spcAft>
              <a:defRPr/>
            </a:pPr>
            <a:r>
              <a:rPr lang="en-US" dirty="0">
                <a:latin typeface="+mn-lt"/>
              </a:rPr>
              <a:t>Ludwig, M., Bergman, C., Patel, N. Kreitman </a:t>
            </a:r>
            <a:r>
              <a:rPr lang="ru-RU" dirty="0">
                <a:latin typeface="+mn-lt"/>
              </a:rPr>
              <a:t>М</a:t>
            </a:r>
            <a:r>
              <a:rPr lang="en-US" i="1" dirty="0">
                <a:latin typeface="+mn-lt"/>
              </a:rPr>
              <a:t>.</a:t>
            </a:r>
            <a:r>
              <a:rPr lang="en-US" dirty="0">
                <a:latin typeface="+mn-lt"/>
              </a:rPr>
              <a:t> Evidence for stabilizing selection in a eukaryotic enhancer element. </a:t>
            </a:r>
            <a:r>
              <a:rPr lang="en-US" b="1" dirty="0">
                <a:latin typeface="+mn-lt"/>
              </a:rPr>
              <a:t>2000</a:t>
            </a:r>
            <a:r>
              <a:rPr lang="ru-RU" dirty="0">
                <a:latin typeface="+mn-lt"/>
              </a:rPr>
              <a:t>.</a:t>
            </a:r>
            <a:r>
              <a:rPr lang="en-US" dirty="0">
                <a:latin typeface="+mn-lt"/>
              </a:rPr>
              <a:t> Nature</a:t>
            </a:r>
            <a:r>
              <a:rPr lang="ru-RU" dirty="0">
                <a:latin typeface="+mn-lt"/>
              </a:rPr>
              <a:t>.</a:t>
            </a:r>
            <a:r>
              <a:rPr lang="en-US" dirty="0">
                <a:latin typeface="+mn-lt"/>
              </a:rPr>
              <a:t> 403</a:t>
            </a:r>
            <a:r>
              <a:rPr lang="ru-RU" dirty="0">
                <a:latin typeface="+mn-lt"/>
              </a:rPr>
              <a:t>:</a:t>
            </a:r>
            <a:r>
              <a:rPr lang="en-US" dirty="0">
                <a:latin typeface="+mn-lt"/>
              </a:rPr>
              <a:t>564–567.</a:t>
            </a:r>
            <a:endParaRPr lang="ru-RU" dirty="0">
              <a:latin typeface="+mn-lt"/>
            </a:endParaRPr>
          </a:p>
        </p:txBody>
      </p:sp>
      <p:sp>
        <p:nvSpPr>
          <p:cNvPr id="5" name="Прямоугольник 4"/>
          <p:cNvSpPr/>
          <p:nvPr/>
        </p:nvSpPr>
        <p:spPr>
          <a:xfrm>
            <a:off x="546735" y="1338263"/>
            <a:ext cx="5994400" cy="369887"/>
          </a:xfrm>
          <a:prstGeom prst="rect">
            <a:avLst/>
          </a:prstGeom>
        </p:spPr>
        <p:txBody>
          <a:bodyPr>
            <a:spAutoFit/>
          </a:bodyPr>
          <a:lstStyle/>
          <a:p>
            <a:pPr eaLnBrk="1" fontAlgn="auto" hangingPunct="1">
              <a:spcBef>
                <a:spcPts val="0"/>
              </a:spcBef>
              <a:spcAft>
                <a:spcPts val="0"/>
              </a:spcAft>
              <a:defRPr/>
            </a:pPr>
            <a:r>
              <a:rPr lang="en-US" dirty="0">
                <a:solidFill>
                  <a:srgbClr val="002060"/>
                </a:solidFill>
                <a:effectLst>
                  <a:outerShdw blurRad="38100" dist="38100" dir="2700000" algn="tl">
                    <a:srgbClr val="000000">
                      <a:alpha val="43137"/>
                    </a:srgbClr>
                  </a:outerShdw>
                </a:effectLst>
                <a:latin typeface="Georgia" panose="02040502050405020303" pitchFamily="18" charset="0"/>
              </a:rPr>
              <a:t>Evolutionary developmental biology -</a:t>
            </a:r>
            <a:r>
              <a:rPr lang="ru-RU" dirty="0">
                <a:solidFill>
                  <a:srgbClr val="002060"/>
                </a:solidFill>
                <a:effectLst>
                  <a:outerShdw blurRad="38100" dist="38100" dir="2700000" algn="tl">
                    <a:srgbClr val="000000">
                      <a:alpha val="43137"/>
                    </a:srgbClr>
                  </a:outerShdw>
                </a:effectLst>
                <a:latin typeface="Georgia" panose="02040502050405020303" pitchFamily="18" charset="0"/>
              </a:rPr>
              <a:t> </a:t>
            </a:r>
            <a:r>
              <a:rPr lang="en-US" dirty="0">
                <a:solidFill>
                  <a:srgbClr val="002060"/>
                </a:solidFill>
                <a:effectLst>
                  <a:outerShdw blurRad="38100" dist="38100" dir="2700000" algn="tl">
                    <a:srgbClr val="000000">
                      <a:alpha val="43137"/>
                    </a:srgbClr>
                  </a:outerShdw>
                </a:effectLst>
                <a:latin typeface="Georgia" panose="02040502050405020303" pitchFamily="18" charset="0"/>
              </a:rPr>
              <a:t>“</a:t>
            </a:r>
            <a:r>
              <a:rPr lang="en-US" dirty="0" err="1">
                <a:solidFill>
                  <a:srgbClr val="002060"/>
                </a:solidFill>
                <a:effectLst>
                  <a:outerShdw blurRad="38100" dist="38100" dir="2700000" algn="tl">
                    <a:srgbClr val="000000">
                      <a:alpha val="43137"/>
                    </a:srgbClr>
                  </a:outerShdw>
                </a:effectLst>
                <a:latin typeface="Georgia" panose="02040502050405020303" pitchFamily="18" charset="0"/>
              </a:rPr>
              <a:t>evo-devo</a:t>
            </a:r>
            <a:r>
              <a:rPr lang="en-US" dirty="0">
                <a:solidFill>
                  <a:srgbClr val="002060"/>
                </a:solidFill>
                <a:effectLst>
                  <a:outerShdw blurRad="38100" dist="38100" dir="2700000" algn="tl">
                    <a:srgbClr val="000000">
                      <a:alpha val="43137"/>
                    </a:srgbClr>
                  </a:outerShdw>
                </a:effectLst>
                <a:latin typeface="Georgia" panose="02040502050405020303" pitchFamily="18" charset="0"/>
              </a:rPr>
              <a:t>”.</a:t>
            </a:r>
            <a:endParaRPr lang="ru-RU" dirty="0">
              <a:solidFill>
                <a:srgbClr val="002060"/>
              </a:solidFill>
              <a:effectLst>
                <a:outerShdw blurRad="38100" dist="38100" dir="2700000" algn="tl">
                  <a:srgbClr val="000000">
                    <a:alpha val="43137"/>
                  </a:srgbClr>
                </a:outerShdw>
              </a:effectLst>
              <a:latin typeface="Georgia" panose="02040502050405020303" pitchFamily="18" charset="0"/>
            </a:endParaRPr>
          </a:p>
        </p:txBody>
      </p:sp>
      <p:pic>
        <p:nvPicPr>
          <p:cNvPr id="47108" name="Рисунок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975" y="2049463"/>
            <a:ext cx="5578475"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Прямоугольник 7"/>
          <p:cNvSpPr>
            <a:spLocks noChangeArrowheads="1"/>
          </p:cNvSpPr>
          <p:nvPr/>
        </p:nvSpPr>
        <p:spPr bwMode="auto">
          <a:xfrm>
            <a:off x="638175" y="5703888"/>
            <a:ext cx="558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b="1"/>
              <a:t>Evolution of genome regulation during animal evolution.</a:t>
            </a:r>
            <a:endParaRPr lang="ru-RU" altLang="ru-RU" sz="1800"/>
          </a:p>
        </p:txBody>
      </p:sp>
      <p:sp>
        <p:nvSpPr>
          <p:cNvPr id="47110" name="Прямоугольник 8"/>
          <p:cNvSpPr>
            <a:spLocks noChangeArrowheads="1"/>
          </p:cNvSpPr>
          <p:nvPr/>
        </p:nvSpPr>
        <p:spPr bwMode="auto">
          <a:xfrm>
            <a:off x="3119438" y="6188075"/>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hlinkClick r:id="rId3"/>
              </a:rPr>
              <a:t>eLife</a:t>
            </a:r>
            <a:r>
              <a:rPr lang="en-US" altLang="ru-RU" sz="1800"/>
              <a:t>. 2017</a:t>
            </a:r>
            <a:r>
              <a:rPr lang="ru-RU" altLang="ru-RU" sz="1800"/>
              <a:t>.</a:t>
            </a:r>
            <a:r>
              <a:rPr lang="en-US" altLang="ru-RU" sz="1800"/>
              <a:t> 6:e27291.</a:t>
            </a:r>
            <a:endParaRPr lang="ru-RU" altLang="ru-RU" sz="1800"/>
          </a:p>
        </p:txBody>
      </p:sp>
      <p:pic>
        <p:nvPicPr>
          <p:cNvPr id="47111" name="Рисунок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4214" y="907819"/>
            <a:ext cx="5865812"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Прямоугольник 10"/>
          <p:cNvSpPr>
            <a:spLocks noChangeArrowheads="1"/>
          </p:cNvSpPr>
          <p:nvPr/>
        </p:nvSpPr>
        <p:spPr bwMode="auto">
          <a:xfrm>
            <a:off x="7122853" y="4832234"/>
            <a:ext cx="4222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b="1" dirty="0"/>
              <a:t>Origin of animal </a:t>
            </a:r>
            <a:r>
              <a:rPr lang="en-US" altLang="ru-RU" sz="1800" b="1" i="1" dirty="0"/>
              <a:t>cis</a:t>
            </a:r>
            <a:r>
              <a:rPr lang="en-US" altLang="ru-RU" sz="1800" b="1" dirty="0"/>
              <a:t>-regulatory complexity.</a:t>
            </a:r>
            <a:endParaRPr lang="ru-RU" altLang="ru-RU" sz="1800" dirty="0"/>
          </a:p>
        </p:txBody>
      </p:sp>
      <p:sp>
        <p:nvSpPr>
          <p:cNvPr id="47113" name="Прямоугольник 11"/>
          <p:cNvSpPr>
            <a:spLocks noChangeArrowheads="1"/>
          </p:cNvSpPr>
          <p:nvPr/>
        </p:nvSpPr>
        <p:spPr bwMode="auto">
          <a:xfrm>
            <a:off x="8395162" y="5293244"/>
            <a:ext cx="2368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dirty="0" err="1">
                <a:hlinkClick r:id="rId5"/>
              </a:rPr>
              <a:t>eLife</a:t>
            </a:r>
            <a:r>
              <a:rPr lang="en-US" altLang="ru-RU" sz="1800" dirty="0"/>
              <a:t>. 2017; 6: e22194. </a:t>
            </a:r>
            <a:endParaRPr lang="ru-RU" altLang="ru-RU" sz="1800" dirty="0"/>
          </a:p>
        </p:txBody>
      </p:sp>
      <p:sp>
        <p:nvSpPr>
          <p:cNvPr id="2" name="Прямоугольник 1"/>
          <p:cNvSpPr/>
          <p:nvPr/>
        </p:nvSpPr>
        <p:spPr>
          <a:xfrm>
            <a:off x="8652856" y="6072188"/>
            <a:ext cx="1726755" cy="400110"/>
          </a:xfrm>
          <a:prstGeom prst="rect">
            <a:avLst/>
          </a:prstGeom>
        </p:spPr>
        <p:txBody>
          <a:bodyPr wrap="none">
            <a:spAutoFit/>
          </a:bodyPr>
          <a:lstStyle/>
          <a:p>
            <a:r>
              <a:rPr lang="ru-RU" sz="2000" dirty="0" err="1" smtClean="0">
                <a:solidFill>
                  <a:srgbClr val="7030A0"/>
                </a:solidFill>
                <a:effectLst>
                  <a:outerShdw blurRad="38100" dist="38100" dir="2700000" algn="tl">
                    <a:srgbClr val="000000">
                      <a:alpha val="43137"/>
                    </a:srgbClr>
                  </a:outerShdw>
                </a:effectLst>
                <a:latin typeface="Georgia" panose="02040502050405020303" pitchFamily="18" charset="0"/>
              </a:rPr>
              <a:t>Эпигенетика</a:t>
            </a:r>
            <a:endParaRPr lang="ru-RU" sz="2000" dirty="0">
              <a:solidFill>
                <a:srgbClr val="7030A0"/>
              </a:solidFill>
            </a:endParaRPr>
          </a:p>
        </p:txBody>
      </p:sp>
    </p:spTree>
    <p:extLst>
      <p:ext uri="{BB962C8B-B14F-4D97-AF65-F5344CB8AC3E}">
        <p14:creationId xmlns:p14="http://schemas.microsoft.com/office/powerpoint/2010/main" val="168722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5"/>
          <p:cNvSpPr>
            <a:spLocks noGrp="1" noChangeArrowheads="1"/>
          </p:cNvSpPr>
          <p:nvPr>
            <p:ph type="title"/>
          </p:nvPr>
        </p:nvSpPr>
        <p:spPr>
          <a:xfrm>
            <a:off x="1524000" y="188913"/>
            <a:ext cx="9144000" cy="549275"/>
          </a:xfrm>
        </p:spPr>
        <p:txBody>
          <a:bodyPr rtlCol="0">
            <a:noAutofit/>
          </a:bodyPr>
          <a:lstStyle/>
          <a:p>
            <a:pPr algn="ctr" eaLnBrk="1" fontAlgn="auto" hangingPunct="1">
              <a:spcAft>
                <a:spcPts val="0"/>
              </a:spcAft>
              <a:defRPr/>
            </a:pPr>
            <a:r>
              <a:rPr lang="ru-RU" altLang="ru-RU" sz="1800" b="1" dirty="0" err="1" smtClean="0">
                <a:effectLst>
                  <a:outerShdw blurRad="38100" dist="38100" dir="2700000" algn="tl">
                    <a:srgbClr val="000000">
                      <a:alpha val="43137"/>
                    </a:srgbClr>
                  </a:outerShdw>
                </a:effectLst>
              </a:rPr>
              <a:t>Дендрограммы</a:t>
            </a:r>
            <a:r>
              <a:rPr lang="ru-RU" altLang="ru-RU" sz="1800" b="1" dirty="0" smtClean="0">
                <a:effectLst>
                  <a:outerShdw blurRad="38100" dist="38100" dir="2700000" algn="tl">
                    <a:srgbClr val="000000">
                      <a:alpha val="43137"/>
                    </a:srgbClr>
                  </a:outerShdw>
                </a:effectLst>
              </a:rPr>
              <a:t>, полученные с помощью всех перечисленных алгоритмов, являются не выводами, а только результатами эксперимента на компьютере. На основании компьютерного анализа делаются выводы об эволюции организмов.</a:t>
            </a:r>
          </a:p>
        </p:txBody>
      </p:sp>
      <p:pic>
        <p:nvPicPr>
          <p:cNvPr id="72707"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4825" y="1052513"/>
            <a:ext cx="8642350" cy="5805487"/>
          </a:xfrm>
        </p:spPr>
      </p:pic>
    </p:spTree>
    <p:extLst>
      <p:ext uri="{BB962C8B-B14F-4D97-AF65-F5344CB8AC3E}">
        <p14:creationId xmlns:p14="http://schemas.microsoft.com/office/powerpoint/2010/main" val="644969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Прямоугольник 3"/>
          <p:cNvSpPr>
            <a:spLocks noChangeArrowheads="1"/>
          </p:cNvSpPr>
          <p:nvPr/>
        </p:nvSpPr>
        <p:spPr bwMode="auto">
          <a:xfrm>
            <a:off x="238125" y="92075"/>
            <a:ext cx="1195387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400" b="1">
                <a:latin typeface="Arial-BoldMT"/>
              </a:rPr>
              <a:t>Компьютерные программы для филогении</a:t>
            </a:r>
          </a:p>
          <a:p>
            <a:pPr eaLnBrk="1" hangingPunct="1">
              <a:lnSpc>
                <a:spcPct val="100000"/>
              </a:lnSpc>
              <a:spcBef>
                <a:spcPct val="0"/>
              </a:spcBef>
              <a:buFontTx/>
              <a:buNone/>
            </a:pPr>
            <a:r>
              <a:rPr lang="ru-RU" altLang="ru-RU" sz="1800" b="1">
                <a:latin typeface="Arial-BoldMT"/>
              </a:rPr>
              <a:t>CLUSTAL (CLUSTer ALignment) - </a:t>
            </a:r>
            <a:r>
              <a:rPr lang="ru-RU" altLang="ru-RU" sz="1800">
                <a:latin typeface="ArialMT"/>
              </a:rPr>
              <a:t>программа для множественного выравнивания, включающая возможность построения деревьев на основе Neighbor Joining. Очень легка в использовании, но NJ не всегда является лучшим методом для обработки данных.</a:t>
            </a:r>
          </a:p>
          <a:p>
            <a:pPr eaLnBrk="1" hangingPunct="1">
              <a:lnSpc>
                <a:spcPct val="100000"/>
              </a:lnSpc>
              <a:spcBef>
                <a:spcPct val="0"/>
              </a:spcBef>
              <a:buFontTx/>
              <a:buNone/>
            </a:pPr>
            <a:r>
              <a:rPr lang="en-US" altLang="ru-RU" sz="1800" b="1">
                <a:latin typeface="Arial-BoldMT"/>
              </a:rPr>
              <a:t>PHYLIP (PHYLogeny Inference Package</a:t>
            </a:r>
            <a:r>
              <a:rPr lang="en-US" altLang="ru-RU" sz="1800">
                <a:latin typeface="ArialMT"/>
              </a:rPr>
              <a:t>)</a:t>
            </a:r>
          </a:p>
          <a:p>
            <a:pPr eaLnBrk="1" hangingPunct="1">
              <a:lnSpc>
                <a:spcPct val="100000"/>
              </a:lnSpc>
              <a:spcBef>
                <a:spcPct val="0"/>
              </a:spcBef>
              <a:buFontTx/>
              <a:buNone/>
            </a:pPr>
            <a:r>
              <a:rPr lang="ru-RU" altLang="ru-RU" sz="1800">
                <a:latin typeface="ArialMT"/>
              </a:rPr>
              <a:t>включает 30 программ, использующих различные филогенетические алгоритмы для различных данных.</a:t>
            </a:r>
          </a:p>
          <a:p>
            <a:pPr eaLnBrk="1" hangingPunct="1">
              <a:lnSpc>
                <a:spcPct val="100000"/>
              </a:lnSpc>
              <a:spcBef>
                <a:spcPct val="0"/>
              </a:spcBef>
              <a:buFontTx/>
              <a:buNone/>
            </a:pPr>
            <a:r>
              <a:rPr lang="ru-RU" altLang="ru-RU" sz="1800">
                <a:latin typeface="ArialMT"/>
              </a:rPr>
              <a:t>Разработчик: Дж. Фельзенштейн</a:t>
            </a:r>
          </a:p>
          <a:p>
            <a:pPr eaLnBrk="1" hangingPunct="1">
              <a:lnSpc>
                <a:spcPct val="100000"/>
              </a:lnSpc>
              <a:spcBef>
                <a:spcPct val="0"/>
              </a:spcBef>
              <a:buFontTx/>
              <a:buNone/>
            </a:pPr>
            <a:r>
              <a:rPr lang="en-US" altLang="ru-RU" sz="1800" b="1">
                <a:latin typeface="Arial-BoldMT"/>
              </a:rPr>
              <a:t>PAUP (P</a:t>
            </a:r>
            <a:r>
              <a:rPr lang="en-US" altLang="ru-RU" sz="1800">
                <a:latin typeface="ArialMT"/>
              </a:rPr>
              <a:t>hylogenetic </a:t>
            </a:r>
            <a:r>
              <a:rPr lang="en-US" altLang="ru-RU" sz="1800" b="1">
                <a:latin typeface="Arial-BoldMT"/>
              </a:rPr>
              <a:t>A</a:t>
            </a:r>
            <a:r>
              <a:rPr lang="en-US" altLang="ru-RU" sz="1800">
                <a:latin typeface="ArialMT"/>
              </a:rPr>
              <a:t>nalysis </a:t>
            </a:r>
            <a:r>
              <a:rPr lang="en-US" altLang="ru-RU" sz="1800" b="1">
                <a:latin typeface="Arial-BoldMT"/>
              </a:rPr>
              <a:t>U</a:t>
            </a:r>
            <a:r>
              <a:rPr lang="en-US" altLang="ru-RU" sz="1800">
                <a:latin typeface="ArialMT"/>
              </a:rPr>
              <a:t>sing </a:t>
            </a:r>
            <a:r>
              <a:rPr lang="en-US" altLang="ru-RU" sz="1800" b="1">
                <a:latin typeface="Arial-BoldMT"/>
              </a:rPr>
              <a:t>P</a:t>
            </a:r>
            <a:r>
              <a:rPr lang="en-US" altLang="ru-RU" sz="1800">
                <a:latin typeface="ArialMT"/>
              </a:rPr>
              <a:t>arsimony</a:t>
            </a:r>
            <a:r>
              <a:rPr lang="en-US" altLang="ru-RU" sz="1800" b="1">
                <a:latin typeface="Arial-BoldMT"/>
              </a:rPr>
              <a:t>) </a:t>
            </a:r>
            <a:r>
              <a:rPr lang="en-US" altLang="ru-RU" sz="1800">
                <a:latin typeface="ArialMT"/>
              </a:rPr>
              <a:t>– </a:t>
            </a:r>
            <a:r>
              <a:rPr lang="ru-RU" altLang="ru-RU" sz="1800">
                <a:latin typeface="ArialMT"/>
              </a:rPr>
              <a:t>филогенетический анализ, использующий Parsimony (и другие методы). Включает </a:t>
            </a:r>
            <a:r>
              <a:rPr lang="en-US" altLang="ru-RU" sz="1800">
                <a:latin typeface="ArialMT"/>
              </a:rPr>
              <a:t>NJ, Parsimony, </a:t>
            </a:r>
            <a:r>
              <a:rPr lang="ru-RU" altLang="ru-RU" sz="1800">
                <a:latin typeface="ArialMT"/>
              </a:rPr>
              <a:t>и </a:t>
            </a:r>
            <a:r>
              <a:rPr lang="en-US" altLang="ru-RU" sz="1800">
                <a:latin typeface="ArialMT"/>
              </a:rPr>
              <a:t>Max. Likelihood</a:t>
            </a:r>
          </a:p>
          <a:p>
            <a:pPr eaLnBrk="1" hangingPunct="1">
              <a:lnSpc>
                <a:spcPct val="100000"/>
              </a:lnSpc>
              <a:spcBef>
                <a:spcPct val="0"/>
              </a:spcBef>
              <a:buFontTx/>
              <a:buNone/>
            </a:pPr>
            <a:r>
              <a:rPr lang="ru-RU" altLang="ru-RU" sz="1800">
                <a:latin typeface="ArialMT"/>
              </a:rPr>
              <a:t>Делает </a:t>
            </a:r>
            <a:r>
              <a:rPr lang="en-US" altLang="ru-RU" sz="1800">
                <a:latin typeface="ArialMT"/>
              </a:rPr>
              <a:t>bootstrapping</a:t>
            </a:r>
          </a:p>
          <a:p>
            <a:pPr eaLnBrk="1" hangingPunct="1">
              <a:lnSpc>
                <a:spcPct val="100000"/>
              </a:lnSpc>
              <a:spcBef>
                <a:spcPct val="0"/>
              </a:spcBef>
              <a:buFontTx/>
              <a:buNone/>
            </a:pPr>
            <a:r>
              <a:rPr lang="ru-RU" altLang="ru-RU" sz="1800">
                <a:latin typeface="ArialMT"/>
              </a:rPr>
              <a:t>Автор: </a:t>
            </a:r>
            <a:r>
              <a:rPr lang="en-US" altLang="ru-RU" sz="1800">
                <a:latin typeface="ArialMT"/>
              </a:rPr>
              <a:t>David L Swofford</a:t>
            </a:r>
            <a:endParaRPr lang="ru-RU" altLang="ru-RU" sz="1800">
              <a:latin typeface="ArialMT"/>
            </a:endParaRPr>
          </a:p>
          <a:p>
            <a:pPr eaLnBrk="1" hangingPunct="1">
              <a:lnSpc>
                <a:spcPct val="100000"/>
              </a:lnSpc>
              <a:spcBef>
                <a:spcPct val="0"/>
              </a:spcBef>
              <a:buFontTx/>
              <a:buNone/>
            </a:pPr>
            <a:r>
              <a:rPr lang="en-US" altLang="ru-RU" sz="1800" b="1">
                <a:latin typeface="Arial" panose="020B0604020202020204" pitchFamily="34" charset="0"/>
                <a:cs typeface="Arial" panose="020B0604020202020204" pitchFamily="34" charset="0"/>
              </a:rPr>
              <a:t>MEGA </a:t>
            </a:r>
            <a:r>
              <a:rPr lang="en-US" altLang="ru-RU" sz="1800">
                <a:latin typeface="Arial" panose="020B0604020202020204" pitchFamily="34" charset="0"/>
                <a:cs typeface="Arial" panose="020B0604020202020204" pitchFamily="34" charset="0"/>
              </a:rPr>
              <a:t>(</a:t>
            </a:r>
            <a:r>
              <a:rPr lang="en-US" altLang="ru-RU" sz="1800" b="1">
                <a:latin typeface="Arial" panose="020B0604020202020204" pitchFamily="34" charset="0"/>
                <a:cs typeface="Arial" panose="020B0604020202020204" pitchFamily="34" charset="0"/>
              </a:rPr>
              <a:t>M</a:t>
            </a:r>
            <a:r>
              <a:rPr lang="en-US" altLang="ru-RU" sz="1800">
                <a:latin typeface="Arial" panose="020B0604020202020204" pitchFamily="34" charset="0"/>
                <a:cs typeface="Arial" panose="020B0604020202020204" pitchFamily="34" charset="0"/>
              </a:rPr>
              <a:t>olecular </a:t>
            </a:r>
            <a:r>
              <a:rPr lang="en-US" altLang="ru-RU" sz="1800" b="1">
                <a:latin typeface="Arial" panose="020B0604020202020204" pitchFamily="34" charset="0"/>
                <a:cs typeface="Arial" panose="020B0604020202020204" pitchFamily="34" charset="0"/>
              </a:rPr>
              <a:t>E</a:t>
            </a:r>
            <a:r>
              <a:rPr lang="en-US" altLang="ru-RU" sz="1800">
                <a:latin typeface="Arial" panose="020B0604020202020204" pitchFamily="34" charset="0"/>
                <a:cs typeface="Arial" panose="020B0604020202020204" pitchFamily="34" charset="0"/>
              </a:rPr>
              <a:t>volutionary </a:t>
            </a:r>
            <a:r>
              <a:rPr lang="en-US" altLang="ru-RU" sz="1800" b="1">
                <a:latin typeface="Arial" panose="020B0604020202020204" pitchFamily="34" charset="0"/>
                <a:cs typeface="Arial" panose="020B0604020202020204" pitchFamily="34" charset="0"/>
              </a:rPr>
              <a:t>G</a:t>
            </a:r>
            <a:r>
              <a:rPr lang="en-US" altLang="ru-RU" sz="1800">
                <a:latin typeface="Arial" panose="020B0604020202020204" pitchFamily="34" charset="0"/>
                <a:cs typeface="Arial" panose="020B0604020202020204" pitchFamily="34" charset="0"/>
              </a:rPr>
              <a:t>enetic </a:t>
            </a:r>
            <a:r>
              <a:rPr lang="en-US" altLang="ru-RU" sz="1800" b="1">
                <a:latin typeface="Arial" panose="020B0604020202020204" pitchFamily="34" charset="0"/>
                <a:cs typeface="Arial" panose="020B0604020202020204" pitchFamily="34" charset="0"/>
              </a:rPr>
              <a:t>A</a:t>
            </a:r>
            <a:r>
              <a:rPr lang="en-US" altLang="ru-RU" sz="1800">
                <a:latin typeface="Arial" panose="020B0604020202020204" pitchFamily="34" charset="0"/>
                <a:cs typeface="Arial" panose="020B0604020202020204" pitchFamily="34" charset="0"/>
              </a:rPr>
              <a:t>nalysis)</a:t>
            </a:r>
          </a:p>
          <a:p>
            <a:pPr eaLnBrk="1" hangingPunct="1">
              <a:lnSpc>
                <a:spcPct val="100000"/>
              </a:lnSpc>
              <a:spcBef>
                <a:spcPct val="0"/>
              </a:spcBef>
              <a:buFontTx/>
              <a:buNone/>
            </a:pPr>
            <a:r>
              <a:rPr lang="ru-RU" altLang="ru-RU" sz="1800">
                <a:latin typeface="Arial" panose="020B0604020202020204" pitchFamily="34" charset="0"/>
                <a:cs typeface="Arial" panose="020B0604020202020204" pitchFamily="34" charset="0"/>
              </a:rPr>
              <a:t>Автор: </a:t>
            </a:r>
            <a:r>
              <a:rPr lang="en-US" altLang="ru-RU" sz="1800">
                <a:latin typeface="Arial" panose="020B0604020202020204" pitchFamily="34" charset="0"/>
                <a:cs typeface="Arial" panose="020B0604020202020204" pitchFamily="34" charset="0"/>
              </a:rPr>
              <a:t>Sudhir Kumar</a:t>
            </a:r>
            <a:endParaRPr lang="ru-RU" altLang="ru-RU" sz="1800">
              <a:latin typeface="Arial" panose="020B0604020202020204" pitchFamily="34" charset="0"/>
              <a:cs typeface="Arial" panose="020B0604020202020204" pitchFamily="34" charset="0"/>
            </a:endParaRPr>
          </a:p>
        </p:txBody>
      </p:sp>
      <p:sp>
        <p:nvSpPr>
          <p:cNvPr id="73731" name="Прямоугольник 4"/>
          <p:cNvSpPr>
            <a:spLocks noChangeArrowheads="1"/>
          </p:cNvSpPr>
          <p:nvPr/>
        </p:nvSpPr>
        <p:spPr bwMode="auto">
          <a:xfrm>
            <a:off x="238125" y="3878263"/>
            <a:ext cx="10563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dirty="0">
                <a:solidFill>
                  <a:srgbClr val="000000"/>
                </a:solidFill>
                <a:latin typeface="ArialMT"/>
              </a:rPr>
              <a:t>Joseph </a:t>
            </a:r>
            <a:r>
              <a:rPr lang="en-US" altLang="ru-RU" sz="1800" dirty="0" err="1">
                <a:solidFill>
                  <a:srgbClr val="000000"/>
                </a:solidFill>
                <a:latin typeface="ArialMT"/>
              </a:rPr>
              <a:t>Felsenstein</a:t>
            </a:r>
            <a:r>
              <a:rPr lang="en-US" altLang="ru-RU" sz="1800" dirty="0">
                <a:solidFill>
                  <a:srgbClr val="000000"/>
                </a:solidFill>
                <a:latin typeface="ArialMT"/>
              </a:rPr>
              <a:t> </a:t>
            </a:r>
            <a:r>
              <a:rPr lang="en-US" altLang="ru-RU" sz="1800" dirty="0">
                <a:solidFill>
                  <a:srgbClr val="009B9B"/>
                </a:solidFill>
                <a:latin typeface="ArialMT"/>
              </a:rPr>
              <a:t>Department of Genome Sciences</a:t>
            </a:r>
            <a:r>
              <a:rPr lang="en-US" altLang="ru-RU" sz="1800" dirty="0">
                <a:solidFill>
                  <a:srgbClr val="000000"/>
                </a:solidFill>
                <a:latin typeface="ArialMT"/>
              </a:rPr>
              <a:t>, </a:t>
            </a:r>
            <a:r>
              <a:rPr lang="en-US" altLang="ru-RU" sz="1800" dirty="0">
                <a:solidFill>
                  <a:srgbClr val="009B9B"/>
                </a:solidFill>
                <a:latin typeface="ArialMT"/>
              </a:rPr>
              <a:t>University of</a:t>
            </a:r>
            <a:r>
              <a:rPr lang="ru-RU" altLang="ru-RU" sz="1800" dirty="0">
                <a:solidFill>
                  <a:srgbClr val="009B9B"/>
                </a:solidFill>
                <a:latin typeface="ArialMT"/>
              </a:rPr>
              <a:t> </a:t>
            </a:r>
            <a:r>
              <a:rPr lang="en-US" altLang="ru-RU" sz="1800" dirty="0">
                <a:solidFill>
                  <a:srgbClr val="009B9B"/>
                </a:solidFill>
                <a:latin typeface="ArialMT"/>
              </a:rPr>
              <a:t>Washington </a:t>
            </a:r>
            <a:r>
              <a:rPr lang="en-US" altLang="ru-RU" sz="1800" dirty="0">
                <a:solidFill>
                  <a:srgbClr val="000000"/>
                </a:solidFill>
                <a:latin typeface="ArialMT"/>
              </a:rPr>
              <a:t>, </a:t>
            </a:r>
            <a:r>
              <a:rPr lang="en-US" altLang="ru-RU" sz="1800" dirty="0">
                <a:solidFill>
                  <a:srgbClr val="009B9B"/>
                </a:solidFill>
                <a:latin typeface="ArialMT"/>
              </a:rPr>
              <a:t>Seattle</a:t>
            </a:r>
          </a:p>
          <a:p>
            <a:pPr eaLnBrk="1" hangingPunct="1">
              <a:lnSpc>
                <a:spcPct val="100000"/>
              </a:lnSpc>
              <a:spcBef>
                <a:spcPct val="0"/>
              </a:spcBef>
              <a:buFontTx/>
              <a:buNone/>
            </a:pPr>
            <a:r>
              <a:rPr lang="ru-RU" altLang="ru-RU" sz="1800" dirty="0" smtClean="0">
                <a:solidFill>
                  <a:srgbClr val="000000"/>
                </a:solidFill>
                <a:latin typeface="ArialMT"/>
              </a:rPr>
              <a:t>PHYLIP </a:t>
            </a:r>
            <a:r>
              <a:rPr lang="ru-RU" altLang="ru-RU" sz="1800" dirty="0">
                <a:solidFill>
                  <a:srgbClr val="000000"/>
                </a:solidFill>
                <a:latin typeface="ArialMT"/>
              </a:rPr>
              <a:t>– различные программы филогении на: </a:t>
            </a:r>
            <a:r>
              <a:rPr lang="en-US" altLang="ru-RU" sz="1800" dirty="0">
                <a:solidFill>
                  <a:srgbClr val="009B9B"/>
                </a:solidFill>
                <a:latin typeface="ArialMT"/>
              </a:rPr>
              <a:t>http://evolution.genetics.washington.edu/</a:t>
            </a:r>
            <a:endParaRPr lang="ru-RU" altLang="ru-RU" sz="1800" dirty="0"/>
          </a:p>
        </p:txBody>
      </p:sp>
      <p:sp>
        <p:nvSpPr>
          <p:cNvPr id="73732" name="Прямоугольник 5"/>
          <p:cNvSpPr>
            <a:spLocks noChangeArrowheads="1"/>
          </p:cNvSpPr>
          <p:nvPr/>
        </p:nvSpPr>
        <p:spPr bwMode="auto">
          <a:xfrm>
            <a:off x="304800" y="4652963"/>
            <a:ext cx="7343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dirty="0">
                <a:solidFill>
                  <a:srgbClr val="000000"/>
                </a:solidFill>
                <a:latin typeface="ArialMT"/>
              </a:rPr>
              <a:t>University of California, Berkeley Museum of Paleontology (UCMP)</a:t>
            </a:r>
          </a:p>
          <a:p>
            <a:pPr eaLnBrk="1" hangingPunct="1">
              <a:lnSpc>
                <a:spcPct val="100000"/>
              </a:lnSpc>
              <a:spcBef>
                <a:spcPct val="0"/>
              </a:spcBef>
              <a:buFontTx/>
              <a:buNone/>
            </a:pPr>
            <a:r>
              <a:rPr lang="en-US" altLang="ru-RU" sz="1800" dirty="0">
                <a:solidFill>
                  <a:srgbClr val="FF0000"/>
                </a:solidFill>
                <a:latin typeface="ArialMT"/>
              </a:rPr>
              <a:t>http://www.ucmp.berkeley.edu/clad/clad4.html</a:t>
            </a:r>
            <a:endParaRPr lang="ru-RU" altLang="ru-RU" sz="1800" dirty="0"/>
          </a:p>
        </p:txBody>
      </p:sp>
      <p:sp>
        <p:nvSpPr>
          <p:cNvPr id="73733" name="Прямоугольник 6"/>
          <p:cNvSpPr>
            <a:spLocks noChangeArrowheads="1"/>
          </p:cNvSpPr>
          <p:nvPr/>
        </p:nvSpPr>
        <p:spPr bwMode="auto">
          <a:xfrm>
            <a:off x="295275" y="5299075"/>
            <a:ext cx="11506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latin typeface="ArialMT"/>
              </a:rPr>
              <a:t>Статьи обычно приводят результаты использования различных алгоритмов для того, чтобы сделать выводы более убедительными.</a:t>
            </a:r>
            <a:endParaRPr lang="ru-RU" altLang="ru-RU" sz="1800"/>
          </a:p>
        </p:txBody>
      </p:sp>
      <p:sp>
        <p:nvSpPr>
          <p:cNvPr id="73734" name="Прямоугольник 7"/>
          <p:cNvSpPr>
            <a:spLocks noChangeArrowheads="1"/>
          </p:cNvSpPr>
          <p:nvPr/>
        </p:nvSpPr>
        <p:spPr bwMode="auto">
          <a:xfrm>
            <a:off x="238125" y="6075363"/>
            <a:ext cx="11715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dirty="0">
                <a:latin typeface="Arial-BoldMT"/>
              </a:rPr>
              <a:t>Например, метод </a:t>
            </a:r>
            <a:r>
              <a:rPr lang="ru-RU" altLang="ru-RU" sz="1800" b="1" dirty="0" err="1">
                <a:latin typeface="Arial-BoldMT"/>
              </a:rPr>
              <a:t>Neighbor</a:t>
            </a:r>
            <a:r>
              <a:rPr lang="ru-RU" altLang="ru-RU" sz="1800" b="1" dirty="0">
                <a:latin typeface="Arial-BoldMT"/>
              </a:rPr>
              <a:t> </a:t>
            </a:r>
            <a:r>
              <a:rPr lang="ru-RU" altLang="ru-RU" sz="1800" b="1" dirty="0" err="1">
                <a:latin typeface="Arial-BoldMT"/>
              </a:rPr>
              <a:t>Joining</a:t>
            </a:r>
            <a:r>
              <a:rPr lang="ru-RU" altLang="ru-RU" sz="1800" b="1" dirty="0">
                <a:latin typeface="Arial-BoldMT"/>
              </a:rPr>
              <a:t> </a:t>
            </a:r>
            <a:r>
              <a:rPr lang="ru-RU" altLang="ru-RU" sz="1800" dirty="0">
                <a:latin typeface="ArialMT"/>
              </a:rPr>
              <a:t>обычно приводит к построению одного дерева, которое может помочь оценить дерево, построенной методами </a:t>
            </a:r>
            <a:r>
              <a:rPr lang="ru-RU" altLang="ru-RU" sz="1800" b="1" dirty="0" err="1">
                <a:latin typeface="Arial-BoldMT"/>
              </a:rPr>
              <a:t>parsimony</a:t>
            </a:r>
            <a:r>
              <a:rPr lang="ru-RU" altLang="ru-RU" sz="1800" b="1" dirty="0">
                <a:latin typeface="Arial-BoldMT"/>
              </a:rPr>
              <a:t> </a:t>
            </a:r>
            <a:r>
              <a:rPr lang="ru-RU" altLang="ru-RU" sz="1800" dirty="0">
                <a:latin typeface="ArialMT"/>
              </a:rPr>
              <a:t>или </a:t>
            </a:r>
            <a:r>
              <a:rPr lang="en-US" altLang="ru-RU" sz="1800" b="1" dirty="0">
                <a:latin typeface="Arial-BoldMT"/>
              </a:rPr>
              <a:t>maximum likelihood</a:t>
            </a:r>
            <a:r>
              <a:rPr lang="ru-RU" altLang="ru-RU" sz="1800" b="1" dirty="0">
                <a:latin typeface="Arial-BoldMT"/>
              </a:rPr>
              <a:t>.</a:t>
            </a:r>
            <a:endParaRPr lang="ru-RU" altLang="ru-RU" sz="1800" dirty="0"/>
          </a:p>
        </p:txBody>
      </p:sp>
      <p:pic>
        <p:nvPicPr>
          <p:cNvPr id="2" name="Рисунок 1"/>
          <p:cNvPicPr>
            <a:picLocks noChangeAspect="1"/>
          </p:cNvPicPr>
          <p:nvPr/>
        </p:nvPicPr>
        <p:blipFill>
          <a:blip r:embed="rId2"/>
          <a:stretch>
            <a:fillRect/>
          </a:stretch>
        </p:blipFill>
        <p:spPr>
          <a:xfrm>
            <a:off x="5519737" y="2954928"/>
            <a:ext cx="873360" cy="873790"/>
          </a:xfrm>
          <a:prstGeom prst="rect">
            <a:avLst/>
          </a:prstGeom>
        </p:spPr>
      </p:pic>
    </p:spTree>
    <p:extLst>
      <p:ext uri="{BB962C8B-B14F-4D97-AF65-F5344CB8AC3E}">
        <p14:creationId xmlns:p14="http://schemas.microsoft.com/office/powerpoint/2010/main" val="163353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0"/>
            <a:ext cx="8483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Прямоугольник 5"/>
          <p:cNvSpPr>
            <a:spLocks noChangeArrowheads="1"/>
          </p:cNvSpPr>
          <p:nvPr/>
        </p:nvSpPr>
        <p:spPr bwMode="auto">
          <a:xfrm>
            <a:off x="114300" y="1223963"/>
            <a:ext cx="30099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hlinkClick r:id="rId3" tooltip="Scientific American."/>
              </a:rPr>
              <a:t>Sci Am.</a:t>
            </a:r>
            <a:r>
              <a:rPr lang="en-US" altLang="ru-RU" sz="1800"/>
              <a:t> 2000 Feb;282(2):90-5.</a:t>
            </a:r>
          </a:p>
          <a:p>
            <a:pPr eaLnBrk="1" hangingPunct="1">
              <a:lnSpc>
                <a:spcPct val="100000"/>
              </a:lnSpc>
              <a:spcBef>
                <a:spcPct val="0"/>
              </a:spcBef>
              <a:buFontTx/>
              <a:buNone/>
            </a:pPr>
            <a:r>
              <a:rPr lang="en-US" altLang="ru-RU" sz="1800" b="1"/>
              <a:t>Uprooting the tree of life.</a:t>
            </a:r>
          </a:p>
          <a:p>
            <a:pPr eaLnBrk="1" hangingPunct="1">
              <a:lnSpc>
                <a:spcPct val="100000"/>
              </a:lnSpc>
              <a:spcBef>
                <a:spcPct val="0"/>
              </a:spcBef>
              <a:buFontTx/>
              <a:buNone/>
            </a:pPr>
            <a:r>
              <a:rPr lang="en-US" altLang="ru-RU" sz="1800">
                <a:hlinkClick r:id="rId4"/>
              </a:rPr>
              <a:t>Doolittle WF</a:t>
            </a:r>
            <a:r>
              <a:rPr lang="en-US" altLang="ru-RU" sz="1800"/>
              <a:t>.</a:t>
            </a:r>
          </a:p>
        </p:txBody>
      </p:sp>
    </p:spTree>
    <p:extLst>
      <p:ext uri="{BB962C8B-B14F-4D97-AF65-F5344CB8AC3E}">
        <p14:creationId xmlns:p14="http://schemas.microsoft.com/office/powerpoint/2010/main" val="741491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13" descr="Ламарк Инт.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2716" y="590204"/>
            <a:ext cx="3740150" cy="4857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36327" y="5596836"/>
            <a:ext cx="3432927" cy="1015663"/>
          </a:xfrm>
          <a:prstGeom prst="rect">
            <a:avLst/>
          </a:prstGeom>
        </p:spPr>
        <p:txBody>
          <a:bodyPr wrap="none">
            <a:spAutoFit/>
          </a:bodyPr>
          <a:lstStyle/>
          <a:p>
            <a:pPr algn="ctr"/>
            <a:r>
              <a:rPr lang="ru-RU" altLang="ru-RU" sz="2000" b="1" dirty="0" smtClean="0">
                <a:cs typeface="Times New Roman" panose="02020603050405020304" pitchFamily="18" charset="0"/>
              </a:rPr>
              <a:t>Жан Батист Пьер Антуан </a:t>
            </a:r>
          </a:p>
          <a:p>
            <a:pPr algn="ctr"/>
            <a:r>
              <a:rPr lang="ru-RU" altLang="ru-RU" sz="2000" b="1" dirty="0" smtClean="0">
                <a:cs typeface="Times New Roman" panose="02020603050405020304" pitchFamily="18" charset="0"/>
              </a:rPr>
              <a:t>де Моне шевалье де Ламарк</a:t>
            </a:r>
          </a:p>
          <a:p>
            <a:pPr algn="ctr"/>
            <a:r>
              <a:rPr lang="ru-RU" altLang="ru-RU" sz="2000" b="1" dirty="0" smtClean="0">
                <a:cs typeface="Times New Roman" panose="02020603050405020304" pitchFamily="18" charset="0"/>
              </a:rPr>
              <a:t>(1744 </a:t>
            </a:r>
            <a:r>
              <a:rPr lang="ru-RU" altLang="ru-RU" sz="2000" b="1" dirty="0">
                <a:cs typeface="Times New Roman" panose="02020603050405020304" pitchFamily="18" charset="0"/>
              </a:rPr>
              <a:t>– 1829)</a:t>
            </a:r>
            <a:endParaRPr lang="ru-RU" sz="2000" b="1" dirty="0"/>
          </a:p>
        </p:txBody>
      </p:sp>
      <p:sp>
        <p:nvSpPr>
          <p:cNvPr id="6" name="Text Box 8"/>
          <p:cNvSpPr txBox="1">
            <a:spLocks noChangeArrowheads="1"/>
          </p:cNvSpPr>
          <p:nvPr/>
        </p:nvSpPr>
        <p:spPr bwMode="auto">
          <a:xfrm>
            <a:off x="4469114" y="391721"/>
            <a:ext cx="7646645" cy="523220"/>
          </a:xfrm>
          <a:prstGeom prst="rect">
            <a:avLst/>
          </a:prstGeom>
          <a:noFill/>
          <a:ln w="9525">
            <a:no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da-DK" altLang="ru-RU" sz="2800" dirty="0">
                <a:latin typeface="Georgia" panose="02040502050405020303" pitchFamily="18" charset="0"/>
                <a:cs typeface="Times New Roman" panose="02020603050405020304" pitchFamily="18" charset="0"/>
              </a:rPr>
              <a:t>«Философия зоологии» (2 тома, 1809)</a:t>
            </a:r>
            <a:r>
              <a:rPr lang="ru-RU" altLang="ru-RU" sz="2800" dirty="0">
                <a:latin typeface="Georgia" panose="02040502050405020303" pitchFamily="18" charset="0"/>
              </a:rPr>
              <a:t> </a:t>
            </a:r>
          </a:p>
        </p:txBody>
      </p:sp>
      <p:sp>
        <p:nvSpPr>
          <p:cNvPr id="7" name="Text Box 4"/>
          <p:cNvSpPr txBox="1">
            <a:spLocks noChangeArrowheads="1"/>
          </p:cNvSpPr>
          <p:nvPr/>
        </p:nvSpPr>
        <p:spPr bwMode="auto">
          <a:xfrm>
            <a:off x="5934206" y="2669175"/>
            <a:ext cx="4716462" cy="457200"/>
          </a:xfrm>
          <a:prstGeom prst="rect">
            <a:avLst/>
          </a:prstGeom>
          <a:noFill/>
          <a:ln>
            <a:noFill/>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ru-RU" altLang="ru-RU" sz="2400" b="1" i="0" u="none" strike="noStrike" kern="0" cap="none" spc="0" normalizeH="0" baseline="0" noProof="0" dirty="0" smtClean="0">
                <a:ln>
                  <a:noFill/>
                </a:ln>
                <a:solidFill>
                  <a:srgbClr val="000000"/>
                </a:solidFill>
                <a:effectLst/>
                <a:uLnTx/>
                <a:uFillTx/>
                <a:latin typeface="Times New Roman" panose="02020603050405020304" pitchFamily="18" charset="0"/>
              </a:rPr>
              <a:t>не имеет специального названия</a:t>
            </a:r>
          </a:p>
        </p:txBody>
      </p:sp>
      <p:sp>
        <p:nvSpPr>
          <p:cNvPr id="8" name="TextBox 7"/>
          <p:cNvSpPr txBox="1">
            <a:spLocks noChangeArrowheads="1"/>
          </p:cNvSpPr>
          <p:nvPr/>
        </p:nvSpPr>
        <p:spPr bwMode="auto">
          <a:xfrm>
            <a:off x="6009843" y="3775709"/>
            <a:ext cx="3276600" cy="461963"/>
          </a:xfrm>
          <a:prstGeom prst="rect">
            <a:avLst/>
          </a:prstGeom>
          <a:noFill/>
          <a:ln w="9525">
            <a:solidFill>
              <a:srgbClr val="000000"/>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ru-RU" altLang="ru-RU" sz="2400" b="1" i="0" u="none" strike="noStrike" kern="0" cap="none" spc="0" normalizeH="0" baseline="0" noProof="0" dirty="0" smtClean="0">
                <a:ln>
                  <a:noFill/>
                </a:ln>
                <a:solidFill>
                  <a:srgbClr val="000000"/>
                </a:solidFill>
                <a:effectLst/>
                <a:uLnTx/>
                <a:uFillTx/>
                <a:latin typeface="Times New Roman" panose="02020603050405020304" pitchFamily="18" charset="0"/>
              </a:rPr>
              <a:t>= концепция Ламарка</a:t>
            </a:r>
          </a:p>
        </p:txBody>
      </p:sp>
      <p:sp>
        <p:nvSpPr>
          <p:cNvPr id="9" name="TextBox 8"/>
          <p:cNvSpPr txBox="1">
            <a:spLocks noChangeArrowheads="1"/>
          </p:cNvSpPr>
          <p:nvPr/>
        </p:nvSpPr>
        <p:spPr bwMode="auto">
          <a:xfrm>
            <a:off x="5938405" y="4309109"/>
            <a:ext cx="4073525" cy="461963"/>
          </a:xfrm>
          <a:prstGeom prst="rect">
            <a:avLst/>
          </a:prstGeom>
          <a:noFill/>
          <a:ln w="9525">
            <a:solidFill>
              <a:srgbClr val="000000"/>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ru-RU" altLang="ru-RU" sz="2400" b="1" i="0" u="none" strike="noStrike" kern="0" cap="none" spc="0" normalizeH="0" baseline="0" noProof="0" smtClean="0">
                <a:ln>
                  <a:noFill/>
                </a:ln>
                <a:solidFill>
                  <a:srgbClr val="000000"/>
                </a:solidFill>
                <a:effectLst/>
                <a:uLnTx/>
                <a:uFillTx/>
                <a:latin typeface="Times New Roman" panose="02020603050405020304" pitchFamily="18" charset="0"/>
              </a:rPr>
              <a:t>= классический  ламаркизм</a:t>
            </a:r>
          </a:p>
        </p:txBody>
      </p:sp>
      <p:sp>
        <p:nvSpPr>
          <p:cNvPr id="10" name="TextBox 9"/>
          <p:cNvSpPr txBox="1">
            <a:spLocks noChangeArrowheads="1"/>
          </p:cNvSpPr>
          <p:nvPr/>
        </p:nvSpPr>
        <p:spPr bwMode="auto">
          <a:xfrm>
            <a:off x="5685993" y="4880609"/>
            <a:ext cx="6127750" cy="461963"/>
          </a:xfrm>
          <a:prstGeom prst="rect">
            <a:avLst/>
          </a:prstGeom>
          <a:noFill/>
          <a:ln w="9525">
            <a:solidFill>
              <a:srgbClr val="000000"/>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ru-RU" altLang="ru-RU" sz="2400" b="1" i="0" u="none" strike="noStrike" kern="0" cap="none" spc="0" normalizeH="0" baseline="0" noProof="0" smtClean="0">
                <a:ln>
                  <a:noFill/>
                </a:ln>
                <a:solidFill>
                  <a:srgbClr val="000000"/>
                </a:solidFill>
                <a:effectLst/>
                <a:uLnTx/>
                <a:uFillTx/>
                <a:latin typeface="Times New Roman" panose="02020603050405020304" pitchFamily="18" charset="0"/>
              </a:rPr>
              <a:t>= наследование приобретенных признаков</a:t>
            </a:r>
          </a:p>
        </p:txBody>
      </p:sp>
      <p:sp>
        <p:nvSpPr>
          <p:cNvPr id="11" name="Text Box 3"/>
          <p:cNvSpPr txBox="1">
            <a:spLocks noChangeArrowheads="1"/>
          </p:cNvSpPr>
          <p:nvPr/>
        </p:nvSpPr>
        <p:spPr bwMode="auto">
          <a:xfrm>
            <a:off x="5507962" y="1473741"/>
            <a:ext cx="5568950" cy="584200"/>
          </a:xfrm>
          <a:prstGeom prst="rect">
            <a:avLst/>
          </a:prstGeom>
          <a:noFill/>
          <a:ln w="57150">
            <a:solidFill>
              <a:srgbClr val="FF3300"/>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ru-RU" altLang="ru-RU" sz="3200" dirty="0"/>
              <a:t>первая концепция эволюции</a:t>
            </a:r>
          </a:p>
        </p:txBody>
      </p:sp>
    </p:spTree>
    <p:extLst>
      <p:ext uri="{BB962C8B-B14F-4D97-AF65-F5344CB8AC3E}">
        <p14:creationId xmlns:p14="http://schemas.microsoft.com/office/powerpoint/2010/main" val="171909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vertical)">
                                      <p:cBhvr>
                                        <p:cTn id="7" dur="500"/>
                                        <p:tgtEl>
                                          <p:spTgt spid="6"/>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strVal val="#ppt_h"/>
                                          </p:val>
                                        </p:tav>
                                        <p:tav tm="100000">
                                          <p:val>
                                            <p:strVal val="#ppt_h"/>
                                          </p:val>
                                        </p:tav>
                                      </p:tavLst>
                                    </p:anim>
                                  </p:childTnLst>
                                </p:cTn>
                              </p:par>
                            </p:childTnLst>
                          </p:cTn>
                        </p:par>
                        <p:par>
                          <p:cTn id="31" fill="hold">
                            <p:stCondLst>
                              <p:cond delay="500"/>
                            </p:stCondLst>
                            <p:childTnLst>
                              <p:par>
                                <p:cTn id="32" presetID="3" presetClass="entr" presetSubtype="5" fill="hold" grpId="0" nodeType="afterEffect">
                                  <p:stCondLst>
                                    <p:cond delay="1000"/>
                                  </p:stCondLst>
                                  <p:childTnLst>
                                    <p:set>
                                      <p:cBhvr>
                                        <p:cTn id="33" dur="1" fill="hold">
                                          <p:stCondLst>
                                            <p:cond delay="0"/>
                                          </p:stCondLst>
                                        </p:cTn>
                                        <p:tgtEl>
                                          <p:spTgt spid="11"/>
                                        </p:tgtEl>
                                        <p:attrNameLst>
                                          <p:attrName>style.visibility</p:attrName>
                                        </p:attrNameLst>
                                      </p:cBhvr>
                                      <p:to>
                                        <p:strVal val="visible"/>
                                      </p:to>
                                    </p:set>
                                    <p:animEffect transition="in" filter="blinds(vertic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27215" y="1498"/>
            <a:ext cx="7332663" cy="893763"/>
          </a:xfrm>
          <a:prstGeom prst="rect">
            <a:avLst/>
          </a:prstGeom>
          <a:noFill/>
          <a:ln w="9525">
            <a:solidFill>
              <a:schemeClr val="tx1"/>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ru-RU" altLang="ru-RU"/>
              <a:t>Имеет место </a:t>
            </a:r>
            <a:r>
              <a:rPr lang="ru-RU" altLang="ru-RU" sz="2800"/>
              <a:t>порядок</a:t>
            </a:r>
            <a:r>
              <a:rPr lang="ru-RU" altLang="ru-RU"/>
              <a:t>, </a:t>
            </a:r>
          </a:p>
          <a:p>
            <a:pPr eaLnBrk="1" hangingPunct="1"/>
            <a:r>
              <a:rPr lang="ru-RU" altLang="ru-RU"/>
              <a:t>«</a:t>
            </a:r>
            <a:r>
              <a:rPr lang="ru-RU" altLang="ru-RU">
                <a:solidFill>
                  <a:schemeClr val="accent2"/>
                </a:solidFill>
              </a:rPr>
              <a:t>насажденный верховным Творцом всего сущего</a:t>
            </a:r>
            <a:r>
              <a:rPr lang="ru-RU" altLang="ru-RU"/>
              <a:t>». </a:t>
            </a:r>
          </a:p>
        </p:txBody>
      </p:sp>
      <p:sp>
        <p:nvSpPr>
          <p:cNvPr id="5" name="Text Box 7"/>
          <p:cNvSpPr txBox="1">
            <a:spLocks noChangeArrowheads="1"/>
          </p:cNvSpPr>
          <p:nvPr/>
        </p:nvSpPr>
        <p:spPr bwMode="auto">
          <a:xfrm>
            <a:off x="4109257" y="983595"/>
            <a:ext cx="7850188" cy="893763"/>
          </a:xfrm>
          <a:prstGeom prst="rect">
            <a:avLst/>
          </a:prstGeom>
          <a:noFill/>
          <a:ln w="9525">
            <a:solidFill>
              <a:schemeClr val="tx1"/>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ru-RU" altLang="ru-RU"/>
              <a:t>Живой материи задано свойство неуклонно повышать </a:t>
            </a:r>
          </a:p>
          <a:p>
            <a:pPr eaLnBrk="1" hangingPunct="1"/>
            <a:r>
              <a:rPr lang="ru-RU" altLang="ru-RU"/>
              <a:t>свой уровень организации (</a:t>
            </a:r>
            <a:r>
              <a:rPr lang="ru-RU" altLang="ru-RU" sz="2800"/>
              <a:t>свойство градации</a:t>
            </a:r>
            <a:r>
              <a:rPr lang="ru-RU" altLang="ru-RU"/>
              <a:t>)</a:t>
            </a:r>
          </a:p>
        </p:txBody>
      </p:sp>
      <p:sp>
        <p:nvSpPr>
          <p:cNvPr id="6" name="Text Box 11"/>
          <p:cNvSpPr txBox="1">
            <a:spLocks noChangeArrowheads="1"/>
          </p:cNvSpPr>
          <p:nvPr/>
        </p:nvSpPr>
        <p:spPr bwMode="auto">
          <a:xfrm>
            <a:off x="2546467" y="1967753"/>
            <a:ext cx="7107238" cy="466725"/>
          </a:xfrm>
          <a:prstGeom prst="rect">
            <a:avLst/>
          </a:prstGeom>
          <a:noFill/>
          <a:ln w="9525">
            <a:solidFill>
              <a:schemeClr val="tx1"/>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ru-RU" altLang="ru-RU"/>
              <a:t>впервые утверждается </a:t>
            </a:r>
            <a:r>
              <a:rPr lang="ru-RU" altLang="ru-RU" u="sng"/>
              <a:t>обязательность</a:t>
            </a:r>
            <a:r>
              <a:rPr lang="ru-RU" altLang="ru-RU">
                <a:solidFill>
                  <a:srgbClr val="FF3300"/>
                </a:solidFill>
              </a:rPr>
              <a:t> </a:t>
            </a:r>
            <a:r>
              <a:rPr lang="ru-RU" altLang="ru-RU"/>
              <a:t>изменений</a:t>
            </a:r>
          </a:p>
        </p:txBody>
      </p:sp>
      <p:sp>
        <p:nvSpPr>
          <p:cNvPr id="7" name="Text Box 6"/>
          <p:cNvSpPr txBox="1">
            <a:spLocks noChangeArrowheads="1"/>
          </p:cNvSpPr>
          <p:nvPr/>
        </p:nvSpPr>
        <p:spPr bwMode="auto">
          <a:xfrm>
            <a:off x="227215" y="2564856"/>
            <a:ext cx="9001125" cy="1323975"/>
          </a:xfrm>
          <a:prstGeom prst="rect">
            <a:avLst/>
          </a:prstGeom>
          <a:noFill/>
          <a:ln w="9525">
            <a:solidFill>
              <a:schemeClr val="tx1"/>
            </a:solidFill>
            <a:miter lim="800000"/>
            <a:headEnd/>
            <a:tailEnd/>
          </a:ln>
        </p:spPr>
        <p:txBody>
          <a:bodyPr>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da-DK" altLang="ru-RU" dirty="0">
                <a:cs typeface="Times New Roman" panose="02020603050405020304" pitchFamily="18" charset="0"/>
              </a:rPr>
              <a:t>Конкретный организм в течение своей жизни</a:t>
            </a:r>
            <a:r>
              <a:rPr lang="ru-RU" altLang="ru-RU" dirty="0">
                <a:cs typeface="Times New Roman" panose="02020603050405020304" pitchFamily="18" charset="0"/>
              </a:rPr>
              <a:t> и</a:t>
            </a:r>
            <a:r>
              <a:rPr lang="da-DK" altLang="ru-RU" dirty="0">
                <a:cs typeface="Times New Roman" panose="02020603050405020304" pitchFamily="18" charset="0"/>
              </a:rPr>
              <a:t>зменяется, приспосабливаясь к конкретным условиям среды, </a:t>
            </a:r>
            <a:r>
              <a:rPr lang="da-DK" altLang="ru-RU" sz="2800" dirty="0">
                <a:cs typeface="Times New Roman" panose="02020603050405020304" pitchFamily="18" charset="0"/>
              </a:rPr>
              <a:t>путем упражнения или неупражнения</a:t>
            </a:r>
            <a:r>
              <a:rPr lang="da-DK" altLang="ru-RU" dirty="0">
                <a:cs typeface="Times New Roman" panose="02020603050405020304" pitchFamily="18" charset="0"/>
              </a:rPr>
              <a:t> органов</a:t>
            </a:r>
            <a:r>
              <a:rPr lang="ru-RU" altLang="ru-RU" dirty="0"/>
              <a:t>. </a:t>
            </a:r>
          </a:p>
        </p:txBody>
      </p:sp>
      <p:sp>
        <p:nvSpPr>
          <p:cNvPr id="8" name="TextBox 7"/>
          <p:cNvSpPr txBox="1">
            <a:spLocks noChangeArrowheads="1"/>
          </p:cNvSpPr>
          <p:nvPr/>
        </p:nvSpPr>
        <p:spPr bwMode="auto">
          <a:xfrm>
            <a:off x="4070190" y="3966319"/>
            <a:ext cx="7928321" cy="1569660"/>
          </a:xfrm>
          <a:prstGeom prst="rect">
            <a:avLst/>
          </a:prstGeom>
          <a:noFill/>
          <a:ln w="9525">
            <a:solidFill>
              <a:schemeClr val="tx1"/>
            </a:solidFill>
            <a:miter lim="800000"/>
            <a:headEnd/>
            <a:tailEnd/>
          </a:ln>
        </p:spPr>
        <p:txBody>
          <a:bodyPr wrap="squar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ru-RU" altLang="ru-RU" dirty="0" smtClean="0">
                <a:solidFill>
                  <a:srgbClr val="0033CC"/>
                </a:solidFill>
              </a:rPr>
              <a:t>Если </a:t>
            </a:r>
            <a:r>
              <a:rPr lang="ru-RU" altLang="ru-RU" dirty="0">
                <a:solidFill>
                  <a:srgbClr val="0033CC"/>
                </a:solidFill>
              </a:rPr>
              <a:t>организм в ходе </a:t>
            </a:r>
            <a:r>
              <a:rPr lang="ru-RU" altLang="ru-RU" u="sng" dirty="0">
                <a:solidFill>
                  <a:srgbClr val="0033CC"/>
                </a:solidFill>
              </a:rPr>
              <a:t>личной жизни</a:t>
            </a:r>
            <a:r>
              <a:rPr lang="ru-RU" altLang="ru-RU" dirty="0">
                <a:solidFill>
                  <a:srgbClr val="0033CC"/>
                </a:solidFill>
              </a:rPr>
              <a:t> упражняет свои органы, то его части неизбежно градируют (прогрессивно развиваются), а, если он не упражняет их, </a:t>
            </a:r>
            <a:r>
              <a:rPr lang="ru-RU" altLang="ru-RU" dirty="0" smtClean="0">
                <a:solidFill>
                  <a:srgbClr val="0033CC"/>
                </a:solidFill>
              </a:rPr>
              <a:t>то </a:t>
            </a:r>
            <a:r>
              <a:rPr lang="ru-RU" altLang="ru-RU" dirty="0">
                <a:solidFill>
                  <a:srgbClr val="0033CC"/>
                </a:solidFill>
              </a:rPr>
              <a:t>органы неизбежно деградируют</a:t>
            </a:r>
            <a:r>
              <a:rPr lang="ru-RU" altLang="ru-RU" dirty="0" smtClean="0">
                <a:solidFill>
                  <a:srgbClr val="0033CC"/>
                </a:solidFill>
              </a:rPr>
              <a:t>.</a:t>
            </a:r>
            <a:endParaRPr lang="ru-RU" altLang="ru-RU" dirty="0">
              <a:solidFill>
                <a:srgbClr val="0033CC"/>
              </a:solidFill>
            </a:endParaRPr>
          </a:p>
        </p:txBody>
      </p:sp>
      <p:sp>
        <p:nvSpPr>
          <p:cNvPr id="9" name="TextBox 8"/>
          <p:cNvSpPr txBox="1">
            <a:spLocks noChangeArrowheads="1"/>
          </p:cNvSpPr>
          <p:nvPr/>
        </p:nvSpPr>
        <p:spPr bwMode="auto">
          <a:xfrm>
            <a:off x="227215" y="5638394"/>
            <a:ext cx="8943474" cy="1200329"/>
          </a:xfrm>
          <a:prstGeom prst="rect">
            <a:avLst/>
          </a:prstGeom>
          <a:noFill/>
          <a:ln w="9525">
            <a:solidFill>
              <a:schemeClr val="tx1"/>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ru-RU" altLang="ru-RU" dirty="0" smtClean="0">
                <a:solidFill>
                  <a:srgbClr val="0033CC"/>
                </a:solidFill>
              </a:rPr>
              <a:t>Все </a:t>
            </a:r>
            <a:r>
              <a:rPr lang="ru-RU" altLang="ru-RU" dirty="0">
                <a:solidFill>
                  <a:srgbClr val="0033CC"/>
                </a:solidFill>
              </a:rPr>
              <a:t>новые черты, которые родительский организм приобрел </a:t>
            </a:r>
          </a:p>
          <a:p>
            <a:pPr eaLnBrk="1" hangingPunct="1"/>
            <a:r>
              <a:rPr lang="ru-RU" altLang="ru-RU" dirty="0">
                <a:solidFill>
                  <a:srgbClr val="0033CC"/>
                </a:solidFill>
              </a:rPr>
              <a:t>к моменту размножения, </a:t>
            </a:r>
            <a:r>
              <a:rPr lang="ru-RU" altLang="ru-RU" u="sng" dirty="0">
                <a:solidFill>
                  <a:srgbClr val="0033CC"/>
                </a:solidFill>
              </a:rPr>
              <a:t>неизбежно</a:t>
            </a:r>
            <a:r>
              <a:rPr lang="ru-RU" altLang="ru-RU" dirty="0">
                <a:solidFill>
                  <a:srgbClr val="0033CC"/>
                </a:solidFill>
              </a:rPr>
              <a:t> передаются по наследству </a:t>
            </a:r>
          </a:p>
          <a:p>
            <a:pPr eaLnBrk="1" hangingPunct="1"/>
            <a:r>
              <a:rPr lang="ru-RU" altLang="ru-RU" dirty="0">
                <a:solidFill>
                  <a:srgbClr val="0033CC"/>
                </a:solidFill>
              </a:rPr>
              <a:t>его потомкам</a:t>
            </a:r>
            <a:r>
              <a:rPr lang="ru-RU" altLang="ru-RU" dirty="0" smtClean="0">
                <a:solidFill>
                  <a:srgbClr val="0033CC"/>
                </a:solidFill>
              </a:rPr>
              <a:t>.</a:t>
            </a:r>
            <a:endParaRPr lang="ru-RU" altLang="ru-RU" dirty="0">
              <a:solidFill>
                <a:srgbClr val="0033CC"/>
              </a:solidFill>
            </a:endParaRPr>
          </a:p>
        </p:txBody>
      </p:sp>
    </p:spTree>
    <p:extLst>
      <p:ext uri="{BB962C8B-B14F-4D97-AF65-F5344CB8AC3E}">
        <p14:creationId xmlns:p14="http://schemas.microsoft.com/office/powerpoint/2010/main" val="358864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23" descr="Дарвин Чарльз с акварели G. Richmond.gif"/>
          <p:cNvPicPr>
            <a:picLocks noChangeAspect="1"/>
          </p:cNvPicPr>
          <p:nvPr/>
        </p:nvPicPr>
        <p:blipFill>
          <a:blip r:embed="rId2">
            <a:extLst>
              <a:ext uri="{28A0092B-C50C-407E-A947-70E740481C1C}">
                <a14:useLocalDpi xmlns:a14="http://schemas.microsoft.com/office/drawing/2010/main" val="0"/>
              </a:ext>
            </a:extLst>
          </a:blip>
          <a:srcRect t="7974"/>
          <a:stretch>
            <a:fillRect/>
          </a:stretch>
        </p:blipFill>
        <p:spPr bwMode="auto">
          <a:xfrm>
            <a:off x="956489" y="214745"/>
            <a:ext cx="3109069" cy="39856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1037983" y="4200399"/>
            <a:ext cx="2811604" cy="707886"/>
          </a:xfrm>
          <a:prstGeom prst="rect">
            <a:avLst/>
          </a:prstGeom>
          <a:noFill/>
          <a:ln w="9525">
            <a:no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eaLnBrk="1" hangingPunct="1"/>
            <a:r>
              <a:rPr lang="da-DK" altLang="ru-RU" sz="2000" dirty="0">
                <a:cs typeface="Times New Roman" panose="02020603050405020304" pitchFamily="18" charset="0"/>
              </a:rPr>
              <a:t>Чарльз Роберт Дарвин</a:t>
            </a:r>
            <a:endParaRPr lang="ru-RU" altLang="ru-RU" sz="2000" dirty="0"/>
          </a:p>
          <a:p>
            <a:pPr algn="ctr" eaLnBrk="1" hangingPunct="1"/>
            <a:r>
              <a:rPr lang="da-DK" altLang="ru-RU" sz="2000" dirty="0">
                <a:cs typeface="Times New Roman" panose="02020603050405020304" pitchFamily="18" charset="0"/>
              </a:rPr>
              <a:t>(1809 – 1882)</a:t>
            </a:r>
            <a:r>
              <a:rPr lang="ru-RU" altLang="ru-RU" sz="2000" b="0" dirty="0"/>
              <a:t> </a:t>
            </a:r>
          </a:p>
        </p:txBody>
      </p:sp>
      <p:grpSp>
        <p:nvGrpSpPr>
          <p:cNvPr id="6" name="Group 2"/>
          <p:cNvGrpSpPr>
            <a:grpSpLocks/>
          </p:cNvGrpSpPr>
          <p:nvPr/>
        </p:nvGrpSpPr>
        <p:grpSpPr bwMode="auto">
          <a:xfrm>
            <a:off x="5345083" y="214745"/>
            <a:ext cx="6477000" cy="6477000"/>
            <a:chOff x="0" y="240"/>
            <a:chExt cx="4080" cy="4080"/>
          </a:xfrm>
        </p:grpSpPr>
        <p:pic>
          <p:nvPicPr>
            <p:cNvPr id="7" name="Picture 3" descr="C:\HAIRE\Изображения\Лекции\Курсы лекций\Эволюция\Карты\путешествие Бигл.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
              <a:ext cx="4080" cy="4080"/>
            </a:xfrm>
            <a:prstGeom prst="rect">
              <a:avLst/>
            </a:prstGeom>
            <a:noFill/>
            <a:ln w="57150">
              <a:solidFill>
                <a:schemeClr val="accent1">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4"/>
            <p:cNvSpPr txBox="1">
              <a:spLocks noChangeArrowheads="1"/>
            </p:cNvSpPr>
            <p:nvPr/>
          </p:nvSpPr>
          <p:spPr bwMode="auto">
            <a:xfrm>
              <a:off x="2897" y="3104"/>
              <a:ext cx="607" cy="256"/>
            </a:xfrm>
            <a:prstGeom prst="rect">
              <a:avLst/>
            </a:prstGeom>
            <a:solidFill>
              <a:srgbClr val="CCFFFF"/>
            </a:solidFill>
            <a:ln w="9525">
              <a:solidFill>
                <a:schemeClr val="accent1">
                  <a:lumMod val="75000"/>
                </a:schemeClr>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ru-RU" altLang="ru-RU" sz="2000"/>
                <a:t>Ю. Ам</a:t>
              </a:r>
            </a:p>
          </p:txBody>
        </p:sp>
        <p:sp>
          <p:nvSpPr>
            <p:cNvPr id="9" name="Text Box 5"/>
            <p:cNvSpPr txBox="1">
              <a:spLocks noChangeArrowheads="1"/>
            </p:cNvSpPr>
            <p:nvPr/>
          </p:nvSpPr>
          <p:spPr bwMode="auto">
            <a:xfrm>
              <a:off x="2778" y="1065"/>
              <a:ext cx="438" cy="256"/>
            </a:xfrm>
            <a:prstGeom prst="rect">
              <a:avLst/>
            </a:prstGeom>
            <a:solidFill>
              <a:srgbClr val="CCFFFF"/>
            </a:solidFill>
            <a:ln w="9525">
              <a:solidFill>
                <a:schemeClr val="accent1">
                  <a:lumMod val="75000"/>
                </a:schemeClr>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ru-RU" altLang="ru-RU" sz="2000"/>
                <a:t>Афр</a:t>
              </a:r>
            </a:p>
          </p:txBody>
        </p:sp>
        <p:sp>
          <p:nvSpPr>
            <p:cNvPr id="10" name="Text Box 6"/>
            <p:cNvSpPr txBox="1">
              <a:spLocks noChangeArrowheads="1"/>
            </p:cNvSpPr>
            <p:nvPr/>
          </p:nvSpPr>
          <p:spPr bwMode="auto">
            <a:xfrm>
              <a:off x="1612" y="1280"/>
              <a:ext cx="548" cy="256"/>
            </a:xfrm>
            <a:prstGeom prst="rect">
              <a:avLst/>
            </a:prstGeom>
            <a:solidFill>
              <a:srgbClr val="CCFFFF"/>
            </a:solidFill>
            <a:ln w="9525">
              <a:solidFill>
                <a:schemeClr val="accent1">
                  <a:lumMod val="75000"/>
                </a:schemeClr>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ru-RU" altLang="ru-RU" sz="2000"/>
                <a:t>Евраз</a:t>
              </a:r>
            </a:p>
          </p:txBody>
        </p:sp>
        <p:sp>
          <p:nvSpPr>
            <p:cNvPr id="11" name="Text Box 7"/>
            <p:cNvSpPr txBox="1">
              <a:spLocks noChangeArrowheads="1"/>
            </p:cNvSpPr>
            <p:nvPr/>
          </p:nvSpPr>
          <p:spPr bwMode="auto">
            <a:xfrm>
              <a:off x="1392" y="2624"/>
              <a:ext cx="543" cy="256"/>
            </a:xfrm>
            <a:prstGeom prst="rect">
              <a:avLst/>
            </a:prstGeom>
            <a:solidFill>
              <a:srgbClr val="CCFFFF"/>
            </a:solidFill>
            <a:ln w="9525">
              <a:solidFill>
                <a:schemeClr val="accent1">
                  <a:lumMod val="75000"/>
                </a:schemeClr>
              </a:solid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ru-RU" altLang="ru-RU" sz="2000"/>
                <a:t>С. Ам</a:t>
              </a:r>
            </a:p>
          </p:txBody>
        </p:sp>
      </p:grpSp>
      <p:sp>
        <p:nvSpPr>
          <p:cNvPr id="12" name="Text Box 3"/>
          <p:cNvSpPr txBox="1">
            <a:spLocks noChangeArrowheads="1"/>
          </p:cNvSpPr>
          <p:nvPr/>
        </p:nvSpPr>
        <p:spPr bwMode="auto">
          <a:xfrm>
            <a:off x="5345083" y="221051"/>
            <a:ext cx="2343142" cy="369332"/>
          </a:xfrm>
          <a:prstGeom prst="rect">
            <a:avLst/>
          </a:prstGeom>
          <a:noFill/>
          <a:ln w="9525">
            <a:no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da-DK" altLang="ru-RU" sz="1800">
                <a:cs typeface="Times New Roman" panose="02020603050405020304" pitchFamily="18" charset="0"/>
              </a:rPr>
              <a:t>«Бигль» («Ищейка»)</a:t>
            </a:r>
            <a:endParaRPr lang="ru-RU" altLang="ru-RU" sz="1800"/>
          </a:p>
        </p:txBody>
      </p:sp>
      <p:sp>
        <p:nvSpPr>
          <p:cNvPr id="13" name="Text Box 6"/>
          <p:cNvSpPr txBox="1">
            <a:spLocks noChangeArrowheads="1"/>
          </p:cNvSpPr>
          <p:nvPr/>
        </p:nvSpPr>
        <p:spPr bwMode="auto">
          <a:xfrm>
            <a:off x="5806166" y="463906"/>
            <a:ext cx="1300356" cy="369332"/>
          </a:xfrm>
          <a:prstGeom prst="rect">
            <a:avLst/>
          </a:prstGeom>
          <a:noFill/>
          <a:ln w="76200">
            <a:noFill/>
            <a:miter lim="800000"/>
            <a:headEnd/>
            <a:tailEnd/>
          </a:ln>
        </p:spPr>
        <p:txBody>
          <a:bodyPr wrap="none">
            <a:spAutoFit/>
          </a:bodyPr>
          <a:lstStyle>
            <a:lvl1pPr eaLnBrk="0" hangingPunct="0">
              <a:defRPr sz="2400" b="1">
                <a:solidFill>
                  <a:schemeClr val="tx1"/>
                </a:solidFill>
                <a:latin typeface="Times New Roman" panose="02020603050405020304" pitchFamily="18" charset="0"/>
              </a:defRPr>
            </a:lvl1pPr>
            <a:lvl2pPr marL="742950" indent="-285750" eaLnBrk="0" hangingPunct="0">
              <a:defRPr sz="2400" b="1">
                <a:solidFill>
                  <a:schemeClr val="tx1"/>
                </a:solidFill>
                <a:latin typeface="Times New Roman" panose="02020603050405020304" pitchFamily="18" charset="0"/>
              </a:defRPr>
            </a:lvl2pPr>
            <a:lvl3pPr marL="1143000" indent="-228600" eaLnBrk="0" hangingPunct="0">
              <a:defRPr sz="2400" b="1">
                <a:solidFill>
                  <a:schemeClr val="tx1"/>
                </a:solidFill>
                <a:latin typeface="Times New Roman" panose="02020603050405020304" pitchFamily="18" charset="0"/>
              </a:defRPr>
            </a:lvl3pPr>
            <a:lvl4pPr marL="1600200" indent="-228600" eaLnBrk="0" hangingPunct="0">
              <a:defRPr sz="2400" b="1">
                <a:solidFill>
                  <a:schemeClr val="tx1"/>
                </a:solidFill>
                <a:latin typeface="Times New Roman" panose="02020603050405020304" pitchFamily="18" charset="0"/>
              </a:defRPr>
            </a:lvl4pPr>
            <a:lvl5pPr marL="2057400" indent="-228600" eaLnBrk="0" hangingPunct="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ru-RU" altLang="ru-RU" sz="1800"/>
              <a:t>1831 - 1836</a:t>
            </a:r>
          </a:p>
        </p:txBody>
      </p:sp>
      <p:pic>
        <p:nvPicPr>
          <p:cNvPr id="14" name="Рисунок 1" descr="рпукописный дневник Дарвина Инт.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89788" y="4779784"/>
            <a:ext cx="2949919" cy="19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Прямоугольник 14"/>
          <p:cNvSpPr/>
          <p:nvPr/>
        </p:nvSpPr>
        <p:spPr>
          <a:xfrm>
            <a:off x="1946605" y="4876919"/>
            <a:ext cx="1128835" cy="461665"/>
          </a:xfrm>
          <a:prstGeom prst="rect">
            <a:avLst/>
          </a:prstGeom>
        </p:spPr>
        <p:txBody>
          <a:bodyPr wrap="none">
            <a:spAutoFit/>
          </a:bodyPr>
          <a:lstStyle/>
          <a:p>
            <a:r>
              <a:rPr lang="ru-RU" sz="2400" dirty="0" smtClean="0">
                <a:effectLst>
                  <a:outerShdw blurRad="38100" dist="38100" dir="2700000" algn="tl">
                    <a:srgbClr val="000000">
                      <a:alpha val="43137"/>
                    </a:srgbClr>
                  </a:outerShdw>
                </a:effectLst>
                <a:latin typeface="Georgia" panose="02040502050405020303" pitchFamily="18" charset="0"/>
              </a:rPr>
              <a:t>1859 г.</a:t>
            </a:r>
            <a:endParaRPr lang="ru-RU" sz="2400" dirty="0">
              <a:effectLst>
                <a:outerShdw blurRad="38100" dist="38100" dir="2700000" algn="tl">
                  <a:srgbClr val="000000">
                    <a:alpha val="43137"/>
                  </a:srgbClr>
                </a:outerShdw>
              </a:effectLst>
              <a:latin typeface="Georgia" panose="02040502050405020303" pitchFamily="18" charset="0"/>
            </a:endParaRPr>
          </a:p>
        </p:txBody>
      </p:sp>
      <p:sp>
        <p:nvSpPr>
          <p:cNvPr id="16" name="Прямоугольник 15"/>
          <p:cNvSpPr/>
          <p:nvPr/>
        </p:nvSpPr>
        <p:spPr>
          <a:xfrm>
            <a:off x="41317" y="5398577"/>
            <a:ext cx="5131723" cy="1015663"/>
          </a:xfrm>
          <a:prstGeom prst="rect">
            <a:avLst/>
          </a:prstGeom>
        </p:spPr>
        <p:txBody>
          <a:bodyPr wrap="square">
            <a:spAutoFit/>
          </a:bodyPr>
          <a:lstStyle/>
          <a:p>
            <a:pPr algn="ctr"/>
            <a:r>
              <a:rPr lang="ru-RU" sz="2000" dirty="0">
                <a:effectLst>
                  <a:outerShdw blurRad="38100" dist="38100" dir="2700000" algn="tl">
                    <a:srgbClr val="000000">
                      <a:alpha val="43137"/>
                    </a:srgbClr>
                  </a:outerShdw>
                </a:effectLst>
                <a:latin typeface="Georgia" panose="02040502050405020303" pitchFamily="18" charset="0"/>
              </a:rPr>
              <a:t>«Происхождение видов </a:t>
            </a:r>
            <a:r>
              <a:rPr lang="ru-RU" sz="2000" dirty="0" smtClean="0">
                <a:effectLst>
                  <a:outerShdw blurRad="38100" dist="38100" dir="2700000" algn="tl">
                    <a:srgbClr val="000000">
                      <a:alpha val="43137"/>
                    </a:srgbClr>
                  </a:outerShdw>
                </a:effectLst>
                <a:latin typeface="Georgia" panose="02040502050405020303" pitchFamily="18" charset="0"/>
              </a:rPr>
              <a:t>путем естественного </a:t>
            </a:r>
            <a:r>
              <a:rPr lang="ru-RU" sz="2000" dirty="0">
                <a:effectLst>
                  <a:outerShdw blurRad="38100" dist="38100" dir="2700000" algn="tl">
                    <a:srgbClr val="000000">
                      <a:alpha val="43137"/>
                    </a:srgbClr>
                  </a:outerShdw>
                </a:effectLst>
                <a:latin typeface="Georgia" panose="02040502050405020303" pitchFamily="18" charset="0"/>
              </a:rPr>
              <a:t>отбора, или </a:t>
            </a:r>
            <a:r>
              <a:rPr lang="ru-RU" sz="2000" dirty="0" smtClean="0">
                <a:effectLst>
                  <a:outerShdw blurRad="38100" dist="38100" dir="2700000" algn="tl">
                    <a:srgbClr val="000000">
                      <a:alpha val="43137"/>
                    </a:srgbClr>
                  </a:outerShdw>
                </a:effectLst>
                <a:latin typeface="Georgia" panose="02040502050405020303" pitchFamily="18" charset="0"/>
              </a:rPr>
              <a:t>сохранение благоприятных рас </a:t>
            </a:r>
            <a:r>
              <a:rPr lang="ru-RU" sz="2000" dirty="0">
                <a:effectLst>
                  <a:outerShdw blurRad="38100" dist="38100" dir="2700000" algn="tl">
                    <a:srgbClr val="000000">
                      <a:alpha val="43137"/>
                    </a:srgbClr>
                  </a:outerShdw>
                </a:effectLst>
                <a:latin typeface="Georgia" panose="02040502050405020303" pitchFamily="18" charset="0"/>
              </a:rPr>
              <a:t>в борьбе за жизнь</a:t>
            </a:r>
            <a:r>
              <a:rPr lang="ru-RU" sz="2000" dirty="0" smtClean="0">
                <a:effectLst>
                  <a:outerShdw blurRad="38100" dist="38100" dir="2700000" algn="tl">
                    <a:srgbClr val="000000">
                      <a:alpha val="43137"/>
                    </a:srgbClr>
                  </a:outerShdw>
                </a:effectLst>
                <a:latin typeface="Georgia" panose="02040502050405020303" pitchFamily="18" charset="0"/>
              </a:rPr>
              <a:t>»</a:t>
            </a:r>
            <a:endParaRPr lang="ru-RU" sz="2000" dirty="0">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66246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matrichnie proces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6696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78962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transcript-eu-p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69963"/>
            <a:ext cx="9144000"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4649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g04_2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268413"/>
            <a:ext cx="8637588" cy="554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0"/>
          <p:cNvSpPr>
            <a:spLocks noGrp="1" noChangeArrowheads="1"/>
          </p:cNvSpPr>
          <p:nvPr>
            <p:ph type="title"/>
          </p:nvPr>
        </p:nvSpPr>
        <p:spPr>
          <a:xfrm>
            <a:off x="2135188" y="115888"/>
            <a:ext cx="8001000" cy="785812"/>
          </a:xfrm>
        </p:spPr>
        <p:txBody>
          <a:bodyPr rtlCol="0">
            <a:normAutofit/>
          </a:bodyPr>
          <a:lstStyle/>
          <a:p>
            <a:pPr fontAlgn="auto">
              <a:spcAft>
                <a:spcPts val="0"/>
              </a:spcAft>
              <a:defRPr/>
            </a:pPr>
            <a:r>
              <a:rPr lang="ru-RU" altLang="ru-RU" sz="3200" b="1" dirty="0">
                <a:solidFill>
                  <a:schemeClr val="accent1">
                    <a:lumMod val="50000"/>
                  </a:schemeClr>
                </a:solidFill>
              </a:rPr>
              <a:t>Трансляция</a:t>
            </a:r>
          </a:p>
        </p:txBody>
      </p:sp>
    </p:spTree>
    <p:extLst>
      <p:ext uri="{BB962C8B-B14F-4D97-AF65-F5344CB8AC3E}">
        <p14:creationId xmlns:p14="http://schemas.microsoft.com/office/powerpoint/2010/main" val="31595782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3"/>
          <p:cNvGrpSpPr>
            <a:grpSpLocks/>
          </p:cNvGrpSpPr>
          <p:nvPr/>
        </p:nvGrpSpPr>
        <p:grpSpPr bwMode="auto">
          <a:xfrm>
            <a:off x="2314575" y="355600"/>
            <a:ext cx="7534275" cy="6365875"/>
            <a:chOff x="0" y="1227"/>
            <a:chExt cx="5760" cy="3065"/>
          </a:xfrm>
        </p:grpSpPr>
        <p:pic>
          <p:nvPicPr>
            <p:cNvPr id="8196" name="Picture 3" descr="Безымянный1"/>
            <p:cNvPicPr>
              <a:picLocks noChangeArrowheads="1"/>
            </p:cNvPicPr>
            <p:nvPr/>
          </p:nvPicPr>
          <p:blipFill>
            <a:blip r:embed="rId2">
              <a:lum bright="-12000" contrast="24000"/>
              <a:extLst>
                <a:ext uri="{28A0092B-C50C-407E-A947-70E740481C1C}">
                  <a14:useLocalDpi xmlns:a14="http://schemas.microsoft.com/office/drawing/2010/main" val="0"/>
                </a:ext>
              </a:extLst>
            </a:blip>
            <a:srcRect/>
            <a:stretch>
              <a:fillRect/>
            </a:stretch>
          </p:blipFill>
          <p:spPr bwMode="auto">
            <a:xfrm>
              <a:off x="0" y="1227"/>
              <a:ext cx="5760" cy="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1"/>
            <p:cNvSpPr>
              <a:spLocks noChangeArrowheads="1"/>
            </p:cNvSpPr>
            <p:nvPr/>
          </p:nvSpPr>
          <p:spPr bwMode="auto">
            <a:xfrm>
              <a:off x="340" y="1253"/>
              <a:ext cx="2177" cy="14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2400">
                <a:latin typeface="Arial" panose="020B0604020202020204" pitchFamily="34" charset="0"/>
              </a:endParaRPr>
            </a:p>
          </p:txBody>
        </p:sp>
        <p:sp>
          <p:nvSpPr>
            <p:cNvPr id="8198" name="Rectangle 2"/>
            <p:cNvSpPr>
              <a:spLocks noChangeArrowheads="1"/>
            </p:cNvSpPr>
            <p:nvPr/>
          </p:nvSpPr>
          <p:spPr bwMode="auto">
            <a:xfrm>
              <a:off x="2426" y="1480"/>
              <a:ext cx="363" cy="2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2400">
                <a:latin typeface="Arial" panose="020B0604020202020204" pitchFamily="34" charset="0"/>
              </a:endParaRPr>
            </a:p>
          </p:txBody>
        </p:sp>
      </p:grpSp>
    </p:spTree>
    <p:extLst>
      <p:ext uri="{BB962C8B-B14F-4D97-AF65-F5344CB8AC3E}">
        <p14:creationId xmlns:p14="http://schemas.microsoft.com/office/powerpoint/2010/main" val="11544346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Прямоугольник 3"/>
          <p:cNvSpPr>
            <a:spLocks noChangeArrowheads="1"/>
          </p:cNvSpPr>
          <p:nvPr/>
        </p:nvSpPr>
        <p:spPr bwMode="auto">
          <a:xfrm>
            <a:off x="1343025" y="800100"/>
            <a:ext cx="10096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latin typeface="Arial-BoldMT"/>
              </a:rPr>
              <a:t>Гомология </a:t>
            </a:r>
            <a:r>
              <a:rPr lang="ru-RU" altLang="ru-RU" sz="1800">
                <a:latin typeface="ArialMT"/>
              </a:rPr>
              <a:t>– сходство, благодаря общему происхождению.</a:t>
            </a:r>
          </a:p>
          <a:p>
            <a:pPr eaLnBrk="1" hangingPunct="1">
              <a:lnSpc>
                <a:spcPct val="100000"/>
              </a:lnSpc>
              <a:spcBef>
                <a:spcPct val="0"/>
              </a:spcBef>
              <a:buFontTx/>
              <a:buNone/>
            </a:pPr>
            <a:endParaRPr lang="ru-RU" altLang="ru-RU" sz="1800">
              <a:latin typeface="ArialMT"/>
            </a:endParaRPr>
          </a:p>
          <a:p>
            <a:pPr eaLnBrk="1" hangingPunct="1">
              <a:lnSpc>
                <a:spcPct val="100000"/>
              </a:lnSpc>
              <a:spcBef>
                <a:spcPct val="0"/>
              </a:spcBef>
              <a:buFontTx/>
              <a:buNone/>
            </a:pPr>
            <a:r>
              <a:rPr lang="ru-RU" altLang="ru-RU" sz="1800" b="1">
                <a:latin typeface="Arial-BoldMT"/>
              </a:rPr>
              <a:t>Аналогия </a:t>
            </a:r>
            <a:r>
              <a:rPr lang="ru-RU" altLang="ru-RU" sz="1800">
                <a:latin typeface="ArialMT"/>
              </a:rPr>
              <a:t>– структурное или функциональное сходство при независимом происхождении.</a:t>
            </a:r>
            <a:endParaRPr lang="ru-RU" altLang="ru-RU" sz="1800"/>
          </a:p>
        </p:txBody>
      </p:sp>
      <p:sp>
        <p:nvSpPr>
          <p:cNvPr id="48131" name="Прямоугольник 4"/>
          <p:cNvSpPr>
            <a:spLocks noChangeArrowheads="1"/>
          </p:cNvSpPr>
          <p:nvPr/>
        </p:nvSpPr>
        <p:spPr bwMode="auto">
          <a:xfrm>
            <a:off x="3570288" y="200025"/>
            <a:ext cx="5070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400" b="1">
                <a:solidFill>
                  <a:srgbClr val="00339B"/>
                </a:solidFill>
                <a:latin typeface="Georgia" panose="02040502050405020303" pitchFamily="18" charset="0"/>
              </a:rPr>
              <a:t>Анализ последовательностей</a:t>
            </a:r>
            <a:endParaRPr lang="ru-RU" altLang="ru-RU" sz="2400">
              <a:latin typeface="Georgia" panose="02040502050405020303" pitchFamily="18" charset="0"/>
            </a:endParaRPr>
          </a:p>
        </p:txBody>
      </p:sp>
      <p:sp>
        <p:nvSpPr>
          <p:cNvPr id="48132" name="Прямоугольник 5"/>
          <p:cNvSpPr>
            <a:spLocks noChangeArrowheads="1"/>
          </p:cNvSpPr>
          <p:nvPr/>
        </p:nvSpPr>
        <p:spPr bwMode="auto">
          <a:xfrm>
            <a:off x="206375" y="2911475"/>
            <a:ext cx="11796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latin typeface="ArialMT"/>
              </a:rPr>
              <a:t>Гены являются </a:t>
            </a:r>
            <a:r>
              <a:rPr lang="ru-RU" altLang="ru-RU" sz="1800" b="1">
                <a:latin typeface="Arial-BoldMT"/>
              </a:rPr>
              <a:t>гомологичными</a:t>
            </a:r>
            <a:r>
              <a:rPr lang="ru-RU" altLang="ru-RU" sz="1800">
                <a:latin typeface="ArialMT"/>
              </a:rPr>
              <a:t>, если они произошли от одного и того же гена у общего предшественника.</a:t>
            </a:r>
            <a:endParaRPr lang="ru-RU" altLang="ru-RU" sz="1800"/>
          </a:p>
        </p:txBody>
      </p:sp>
      <p:sp>
        <p:nvSpPr>
          <p:cNvPr id="48133" name="Прямоугольник 6"/>
          <p:cNvSpPr>
            <a:spLocks noChangeArrowheads="1"/>
          </p:cNvSpPr>
          <p:nvPr/>
        </p:nvSpPr>
        <p:spPr bwMode="auto">
          <a:xfrm>
            <a:off x="2419350" y="1989138"/>
            <a:ext cx="80772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latin typeface="ArialMT"/>
              </a:rPr>
              <a:t>Сравниваемые последовательности могут быть идентичны на 90%</a:t>
            </a:r>
          </a:p>
          <a:p>
            <a:pPr eaLnBrk="1" hangingPunct="1">
              <a:lnSpc>
                <a:spcPct val="100000"/>
              </a:lnSpc>
              <a:spcBef>
                <a:spcPct val="0"/>
              </a:spcBef>
              <a:buFontTx/>
              <a:buNone/>
            </a:pPr>
            <a:endParaRPr lang="ru-RU" altLang="ru-RU" sz="1800">
              <a:latin typeface="ArialMT"/>
            </a:endParaRPr>
          </a:p>
          <a:p>
            <a:pPr eaLnBrk="1" hangingPunct="1">
              <a:lnSpc>
                <a:spcPct val="100000"/>
              </a:lnSpc>
              <a:spcBef>
                <a:spcPct val="0"/>
              </a:spcBef>
              <a:buFontTx/>
              <a:buNone/>
            </a:pPr>
            <a:r>
              <a:rPr lang="ru-RU" altLang="ru-RU" sz="1800">
                <a:solidFill>
                  <a:srgbClr val="FF0000"/>
                </a:solidFill>
                <a:latin typeface="ArialMT"/>
              </a:rPr>
              <a:t>НО</a:t>
            </a:r>
            <a:r>
              <a:rPr lang="ru-RU" altLang="ru-RU" sz="1800">
                <a:latin typeface="ArialMT"/>
              </a:rPr>
              <a:t> </a:t>
            </a:r>
            <a:r>
              <a:rPr lang="ru-RU" altLang="ru-RU" sz="1800" b="1">
                <a:solidFill>
                  <a:srgbClr val="FF0000"/>
                </a:solidFill>
                <a:latin typeface="ArialMT"/>
              </a:rPr>
              <a:t>НЕ</a:t>
            </a:r>
            <a:r>
              <a:rPr lang="ru-RU" altLang="ru-RU" sz="1800">
                <a:latin typeface="ArialMT"/>
              </a:rPr>
              <a:t>: «гомологичны на 90%»</a:t>
            </a:r>
            <a:endParaRPr lang="ru-RU" altLang="ru-RU" sz="1800"/>
          </a:p>
        </p:txBody>
      </p:sp>
      <p:pic>
        <p:nvPicPr>
          <p:cNvPr id="48134" name="Picture 3" descr="orthologs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3546475"/>
            <a:ext cx="446722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Прямая соединительная линия 9"/>
          <p:cNvCxnSpPr/>
          <p:nvPr/>
        </p:nvCxnSpPr>
        <p:spPr>
          <a:xfrm>
            <a:off x="3090863" y="6524625"/>
            <a:ext cx="128587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8136" name="Прямоугольник 15"/>
          <p:cNvSpPr>
            <a:spLocks noChangeArrowheads="1"/>
          </p:cNvSpPr>
          <p:nvPr/>
        </p:nvSpPr>
        <p:spPr bwMode="auto">
          <a:xfrm>
            <a:off x="6629400" y="4389438"/>
            <a:ext cx="4591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latin typeface="Arial-BoldMT"/>
              </a:rPr>
              <a:t>Ксенологи </a:t>
            </a:r>
            <a:r>
              <a:rPr lang="ru-RU" altLang="ru-RU" sz="1800">
                <a:latin typeface="ArialMT"/>
              </a:rPr>
              <a:t>(xenology): произошли за счет горизонтального переноса.</a:t>
            </a:r>
            <a:endParaRPr lang="ru-RU" altLang="ru-RU" sz="1800"/>
          </a:p>
        </p:txBody>
      </p:sp>
    </p:spTree>
    <p:extLst>
      <p:ext uri="{BB962C8B-B14F-4D97-AF65-F5344CB8AC3E}">
        <p14:creationId xmlns:p14="http://schemas.microsoft.com/office/powerpoint/2010/main" val="1742179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217613"/>
            <a:ext cx="8434388" cy="479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Прямоугольник 4"/>
          <p:cNvSpPr>
            <a:spLocks noChangeArrowheads="1"/>
          </p:cNvSpPr>
          <p:nvPr/>
        </p:nvSpPr>
        <p:spPr bwMode="auto">
          <a:xfrm>
            <a:off x="1074738" y="6002338"/>
            <a:ext cx="10080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2000" b="1" i="1"/>
              <a:t>а</a:t>
            </a:r>
            <a:r>
              <a:rPr lang="ru-RU" altLang="ru-RU" sz="2000"/>
              <a:t> — Бычья панкреатическая рибонуклеаза. За исследование структуры этого фермента </a:t>
            </a:r>
            <a:r>
              <a:rPr lang="ru-RU" altLang="ru-RU" sz="2000">
                <a:hlinkClick r:id="rId3"/>
              </a:rPr>
              <a:t>Анфинсен</a:t>
            </a:r>
            <a:r>
              <a:rPr lang="ru-RU" altLang="ru-RU" sz="2000"/>
              <a:t> (</a:t>
            </a:r>
            <a:r>
              <a:rPr lang="ru-RU" altLang="ru-RU" sz="2000" i="1"/>
              <a:t>Anfinsen</a:t>
            </a:r>
            <a:r>
              <a:rPr lang="ru-RU" altLang="ru-RU" sz="2000"/>
              <a:t>) (</a:t>
            </a:r>
            <a:r>
              <a:rPr lang="ru-RU" altLang="ru-RU" sz="2000" b="1" i="1"/>
              <a:t>б</a:t>
            </a:r>
            <a:r>
              <a:rPr lang="ru-RU" altLang="ru-RU" sz="2000"/>
              <a:t>), </a:t>
            </a:r>
            <a:r>
              <a:rPr lang="ru-RU" altLang="ru-RU" sz="2000">
                <a:hlinkClick r:id="rId4"/>
              </a:rPr>
              <a:t>Мур</a:t>
            </a:r>
            <a:r>
              <a:rPr lang="ru-RU" altLang="ru-RU" sz="2000"/>
              <a:t> (</a:t>
            </a:r>
            <a:r>
              <a:rPr lang="ru-RU" altLang="ru-RU" sz="2000" i="1"/>
              <a:t>Moore</a:t>
            </a:r>
            <a:r>
              <a:rPr lang="ru-RU" altLang="ru-RU" sz="2000"/>
              <a:t>) (</a:t>
            </a:r>
            <a:r>
              <a:rPr lang="ru-RU" altLang="ru-RU" sz="2000" b="1" i="1"/>
              <a:t>в</a:t>
            </a:r>
            <a:r>
              <a:rPr lang="ru-RU" altLang="ru-RU" sz="2000"/>
              <a:t>) и </a:t>
            </a:r>
            <a:r>
              <a:rPr lang="ru-RU" altLang="ru-RU" sz="2000">
                <a:hlinkClick r:id="rId5"/>
              </a:rPr>
              <a:t>Стайн</a:t>
            </a:r>
            <a:r>
              <a:rPr lang="ru-RU" altLang="ru-RU" sz="2000"/>
              <a:t> </a:t>
            </a:r>
            <a:r>
              <a:rPr lang="ru-RU" altLang="ru-RU" sz="2000" i="1"/>
              <a:t>(Stein</a:t>
            </a:r>
            <a:r>
              <a:rPr lang="ru-RU" altLang="ru-RU" sz="2000"/>
              <a:t>) (</a:t>
            </a:r>
            <a:r>
              <a:rPr lang="ru-RU" altLang="ru-RU" sz="2000" b="1" i="1"/>
              <a:t>г</a:t>
            </a:r>
            <a:r>
              <a:rPr lang="ru-RU" altLang="ru-RU" sz="2000"/>
              <a:t>). </a:t>
            </a:r>
          </a:p>
        </p:txBody>
      </p:sp>
      <p:sp>
        <p:nvSpPr>
          <p:cNvPr id="6" name="Прямоугольник 5"/>
          <p:cNvSpPr/>
          <p:nvPr/>
        </p:nvSpPr>
        <p:spPr>
          <a:xfrm>
            <a:off x="589684" y="81136"/>
            <a:ext cx="11353800" cy="1076325"/>
          </a:xfrm>
          <a:prstGeom prst="rect">
            <a:avLst/>
          </a:prstGeom>
        </p:spPr>
        <p:txBody>
          <a:bodyPr>
            <a:spAutoFit/>
          </a:bodyPr>
          <a:lstStyle/>
          <a:p>
            <a:pPr algn="ctr" eaLnBrk="1" fontAlgn="auto" hangingPunct="1">
              <a:spcBef>
                <a:spcPts val="0"/>
              </a:spcBef>
              <a:spcAft>
                <a:spcPts val="0"/>
              </a:spcAft>
              <a:defRPr/>
            </a:pPr>
            <a:r>
              <a:rPr lang="ru-RU" altLang="ru-RU" sz="2400" b="1" dirty="0">
                <a:solidFill>
                  <a:srgbClr val="990033"/>
                </a:solidFill>
                <a:effectLst>
                  <a:outerShdw blurRad="38100" dist="38100" dir="2700000" algn="tl">
                    <a:srgbClr val="000000">
                      <a:alpha val="43137"/>
                    </a:srgbClr>
                  </a:outerShdw>
                </a:effectLst>
                <a:latin typeface="Georgia" panose="02040502050405020303" pitchFamily="18" charset="0"/>
              </a:rPr>
              <a:t>1972</a:t>
            </a:r>
            <a:r>
              <a:rPr lang="ru-RU" altLang="ru-RU" sz="2400" b="1" dirty="0">
                <a:solidFill>
                  <a:srgbClr val="990033"/>
                </a:solidFill>
                <a:effectLst>
                  <a:outerShdw blurRad="38100" dist="38100" dir="2700000" algn="tl">
                    <a:srgbClr val="000000">
                      <a:alpha val="43137"/>
                    </a:srgbClr>
                  </a:outerShdw>
                </a:effectLst>
                <a:latin typeface="+mn-lt"/>
              </a:rPr>
              <a:t> г. - Нобелевская премия по химии</a:t>
            </a:r>
          </a:p>
          <a:p>
            <a:pPr eaLnBrk="1" fontAlgn="auto" hangingPunct="1">
              <a:spcBef>
                <a:spcPts val="0"/>
              </a:spcBef>
              <a:spcAft>
                <a:spcPts val="0"/>
              </a:spcAft>
              <a:defRPr/>
            </a:pPr>
            <a:r>
              <a:rPr lang="ru-RU" sz="2000" i="1" dirty="0">
                <a:latin typeface="+mn-lt"/>
              </a:rPr>
              <a:t>за работу по установлению связи между аминокислотной последовательностью </a:t>
            </a:r>
            <a:r>
              <a:rPr lang="ru-RU" sz="2000" i="1" dirty="0" err="1">
                <a:latin typeface="+mn-lt"/>
              </a:rPr>
              <a:t>рибонуклеазы</a:t>
            </a:r>
            <a:r>
              <a:rPr lang="ru-RU" sz="2000" i="1" dirty="0">
                <a:latin typeface="+mn-lt"/>
              </a:rPr>
              <a:t> А и её биологически активной </a:t>
            </a:r>
            <a:r>
              <a:rPr lang="ru-RU" sz="2000" i="1" dirty="0" err="1">
                <a:latin typeface="+mn-lt"/>
              </a:rPr>
              <a:t>конформацией</a:t>
            </a:r>
            <a:r>
              <a:rPr lang="ru-RU" sz="2000" i="1" dirty="0">
                <a:latin typeface="+mn-lt"/>
              </a:rPr>
              <a:t>.</a:t>
            </a:r>
            <a:endParaRPr lang="ru-RU" altLang="ru-RU" sz="2000" b="1" i="1" dirty="0">
              <a:solidFill>
                <a:srgbClr val="990033"/>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827802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0"/>
          <p:cNvSpPr>
            <a:spLocks noGrp="1" noChangeArrowheads="1"/>
          </p:cNvSpPr>
          <p:nvPr>
            <p:ph type="title"/>
          </p:nvPr>
        </p:nvSpPr>
        <p:spPr>
          <a:xfrm>
            <a:off x="922338" y="195263"/>
            <a:ext cx="10725150" cy="1050925"/>
          </a:xfrm>
        </p:spPr>
        <p:txBody>
          <a:bodyPr rtlCol="0">
            <a:normAutofit/>
          </a:bodyPr>
          <a:lstStyle/>
          <a:p>
            <a:pPr fontAlgn="auto">
              <a:spcAft>
                <a:spcPts val="0"/>
              </a:spcAft>
              <a:defRPr/>
            </a:pPr>
            <a:r>
              <a:rPr lang="ru-RU" altLang="ru-RU" sz="2800" b="1" dirty="0" err="1">
                <a:solidFill>
                  <a:schemeClr val="accent1">
                    <a:lumMod val="50000"/>
                  </a:schemeClr>
                </a:solidFill>
              </a:rPr>
              <a:t>Фолдинг</a:t>
            </a:r>
            <a:r>
              <a:rPr lang="ru-RU" altLang="ru-RU" sz="2800" b="1" dirty="0">
                <a:solidFill>
                  <a:schemeClr val="accent1">
                    <a:lumMod val="50000"/>
                  </a:schemeClr>
                </a:solidFill>
              </a:rPr>
              <a:t> полипептидной цепи -  необходимое условие для появления функционально активного белка</a:t>
            </a:r>
          </a:p>
        </p:txBody>
      </p:sp>
      <p:pic>
        <p:nvPicPr>
          <p:cNvPr id="10244" name="Picture 3" descr="denatu-renetur"/>
          <p:cNvPicPr>
            <a:picLocks noChangeArrowheads="1"/>
          </p:cNvPicPr>
          <p:nvPr/>
        </p:nvPicPr>
        <p:blipFill>
          <a:blip r:embed="rId3">
            <a:lum bright="-12000" contrast="18000"/>
            <a:extLst>
              <a:ext uri="{28A0092B-C50C-407E-A947-70E740481C1C}">
                <a14:useLocalDpi xmlns:a14="http://schemas.microsoft.com/office/drawing/2010/main" val="0"/>
              </a:ext>
            </a:extLst>
          </a:blip>
          <a:srcRect/>
          <a:stretch>
            <a:fillRect/>
          </a:stretch>
        </p:blipFill>
        <p:spPr bwMode="auto">
          <a:xfrm>
            <a:off x="4640263" y="1739900"/>
            <a:ext cx="3646487"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
          <p:cNvSpPr/>
          <p:nvPr/>
        </p:nvSpPr>
        <p:spPr>
          <a:xfrm>
            <a:off x="5089525" y="1087438"/>
            <a:ext cx="3014663" cy="646112"/>
          </a:xfrm>
          <a:prstGeom prst="rect">
            <a:avLst/>
          </a:prstGeom>
        </p:spPr>
        <p:txBody>
          <a:bodyPr>
            <a:spAutoFit/>
          </a:bodyPr>
          <a:lstStyle/>
          <a:p>
            <a:pPr algn="ctr" eaLnBrk="1" fontAlgn="auto" hangingPunct="1">
              <a:spcBef>
                <a:spcPts val="0"/>
              </a:spcBef>
              <a:spcAft>
                <a:spcPts val="0"/>
              </a:spcAft>
              <a:defRPr/>
            </a:pPr>
            <a:r>
              <a:rPr lang="ru-RU" altLang="ru-RU" b="1" dirty="0">
                <a:solidFill>
                  <a:schemeClr val="accent1">
                    <a:lumMod val="50000"/>
                  </a:schemeClr>
                </a:solidFill>
                <a:latin typeface="+mn-lt"/>
              </a:rPr>
              <a:t>Денатурация – </a:t>
            </a:r>
            <a:r>
              <a:rPr lang="ru-RU" altLang="ru-RU" b="1" dirty="0" err="1">
                <a:solidFill>
                  <a:schemeClr val="accent1">
                    <a:lumMod val="50000"/>
                  </a:schemeClr>
                </a:solidFill>
                <a:latin typeface="+mn-lt"/>
              </a:rPr>
              <a:t>ренатурация</a:t>
            </a:r>
            <a:r>
              <a:rPr lang="ru-RU" altLang="ru-RU" b="1" dirty="0">
                <a:solidFill>
                  <a:schemeClr val="accent1">
                    <a:lumMod val="50000"/>
                  </a:schemeClr>
                </a:solidFill>
                <a:latin typeface="+mn-lt"/>
              </a:rPr>
              <a:t> </a:t>
            </a:r>
            <a:r>
              <a:rPr lang="ru-RU" altLang="ru-RU" b="1" dirty="0" err="1">
                <a:solidFill>
                  <a:schemeClr val="accent1">
                    <a:lumMod val="50000"/>
                  </a:schemeClr>
                </a:solidFill>
                <a:latin typeface="+mn-lt"/>
              </a:rPr>
              <a:t>рибонуклеазы</a:t>
            </a:r>
            <a:r>
              <a:rPr lang="ru-RU" altLang="ru-RU" b="1" dirty="0">
                <a:solidFill>
                  <a:schemeClr val="accent1">
                    <a:lumMod val="50000"/>
                  </a:schemeClr>
                </a:solidFill>
                <a:latin typeface="+mn-lt"/>
              </a:rPr>
              <a:t> А</a:t>
            </a:r>
            <a:endParaRPr lang="ru-RU" dirty="0">
              <a:latin typeface="+mn-lt"/>
            </a:endParaRPr>
          </a:p>
        </p:txBody>
      </p:sp>
      <p:pic>
        <p:nvPicPr>
          <p:cNvPr id="10246" name="Рисунок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81513" y="2413000"/>
            <a:ext cx="11779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675" y="2792413"/>
            <a:ext cx="9017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8" name="Прямоугольник 3"/>
          <p:cNvSpPr>
            <a:spLocks noChangeArrowheads="1"/>
          </p:cNvSpPr>
          <p:nvPr/>
        </p:nvSpPr>
        <p:spPr bwMode="auto">
          <a:xfrm>
            <a:off x="8361363" y="1058863"/>
            <a:ext cx="3611562"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2000"/>
              <a:t>Для того чтобы этот фермент работал, в единый каталитический центр должны из совершенно разных мест белковой цепи собраться пять аминокислотных остатков: гистидин (12), лизин (41), треонин (47), гистидин (119) и фенилаланин (120).</a:t>
            </a:r>
          </a:p>
        </p:txBody>
      </p:sp>
      <p:sp>
        <p:nvSpPr>
          <p:cNvPr id="10249" name="Прямоугольник 4"/>
          <p:cNvSpPr>
            <a:spLocks noChangeArrowheads="1"/>
          </p:cNvSpPr>
          <p:nvPr/>
        </p:nvSpPr>
        <p:spPr bwMode="auto">
          <a:xfrm>
            <a:off x="141288" y="1087438"/>
            <a:ext cx="44196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1600">
                <a:solidFill>
                  <a:srgbClr val="FF0000"/>
                </a:solidFill>
                <a:latin typeface="Arial" panose="020B0604020202020204" pitchFamily="34" charset="0"/>
              </a:rPr>
              <a:t>Диализ</a:t>
            </a:r>
            <a:r>
              <a:rPr lang="ru-RU" altLang="ru-RU" sz="1600">
                <a:latin typeface="Arial" panose="020B0604020202020204" pitchFamily="34" charset="0"/>
              </a:rPr>
              <a:t> — освобождение коллоидных растворов высокомолекулярных веществ от растворённых в них низкомолекулярных соединений при помощи полупроницаемой мембраны. </a:t>
            </a:r>
            <a:r>
              <a:rPr lang="ru-RU" altLang="ru-RU" sz="1600">
                <a:latin typeface="Arial" panose="020B0604020202020204" pitchFamily="34" charset="0"/>
                <a:cs typeface="Arial" panose="020B0604020202020204" pitchFamily="34" charset="0"/>
              </a:rPr>
              <a:t>Процесс диализа основан на процессах осмоса и диффузии. </a:t>
            </a:r>
            <a:r>
              <a:rPr lang="ru-RU" altLang="ru-RU" sz="1600">
                <a:latin typeface="Arial" panose="020B0604020202020204" pitchFamily="34" charset="0"/>
              </a:rPr>
              <a:t>При диализе молекулы растворенного низкомолекулярного вещества проходят через мембрану с порами определённого размера, а неспособные проходить через мембрану коллоидные частицы остаются за ней. Простейший диализатор представляет собой мешочек из полупроницаемого материала, в котором находится диализируемый раствор. Мешочек погружают в растворитель (например в воду). Постепенно концентрация диализируемого вещества в растворе и в растворителе становится одинаковой. Меняя растворитель, можно добиться практически полной очистки от нежелательных примесей. </a:t>
            </a:r>
          </a:p>
        </p:txBody>
      </p:sp>
      <p:sp>
        <p:nvSpPr>
          <p:cNvPr id="10250" name="Прямоугольник 5"/>
          <p:cNvSpPr>
            <a:spLocks noChangeArrowheads="1"/>
          </p:cNvSpPr>
          <p:nvPr/>
        </p:nvSpPr>
        <p:spPr bwMode="auto">
          <a:xfrm>
            <a:off x="7534275" y="5173663"/>
            <a:ext cx="4229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1600">
                <a:solidFill>
                  <a:srgbClr val="002060"/>
                </a:solidFill>
                <a:latin typeface="Arial" panose="020B0604020202020204" pitchFamily="34" charset="0"/>
              </a:rPr>
              <a:t>В медицине диализ – основа работы «искусственной почки»</a:t>
            </a:r>
          </a:p>
        </p:txBody>
      </p:sp>
    </p:spTree>
    <p:extLst>
      <p:ext uri="{BB962C8B-B14F-4D97-AF65-F5344CB8AC3E}">
        <p14:creationId xmlns:p14="http://schemas.microsoft.com/office/powerpoint/2010/main" val="40041651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lum bright="-12000" contrast="18000"/>
            <a:extLst>
              <a:ext uri="{28A0092B-C50C-407E-A947-70E740481C1C}">
                <a14:useLocalDpi xmlns:a14="http://schemas.microsoft.com/office/drawing/2010/main" val="0"/>
              </a:ext>
            </a:extLst>
          </a:blip>
          <a:srcRect r="85434"/>
          <a:stretch>
            <a:fillRect/>
          </a:stretch>
        </p:blipFill>
        <p:spPr bwMode="auto">
          <a:xfrm>
            <a:off x="2320925" y="912813"/>
            <a:ext cx="133191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2"/>
          <p:cNvGrpSpPr>
            <a:grpSpLocks/>
          </p:cNvGrpSpPr>
          <p:nvPr/>
        </p:nvGrpSpPr>
        <p:grpSpPr bwMode="auto">
          <a:xfrm>
            <a:off x="4265613" y="522288"/>
            <a:ext cx="1223962" cy="5834062"/>
            <a:chOff x="1973" y="209"/>
            <a:chExt cx="771" cy="3675"/>
          </a:xfrm>
        </p:grpSpPr>
        <p:pic>
          <p:nvPicPr>
            <p:cNvPr id="12308" name="Picture 4"/>
            <p:cNvPicPr>
              <a:picLocks noChangeAspect="1" noChangeArrowheads="1"/>
            </p:cNvPicPr>
            <p:nvPr/>
          </p:nvPicPr>
          <p:blipFill>
            <a:blip r:embed="rId2">
              <a:lum bright="-12000" contrast="18000"/>
              <a:extLst>
                <a:ext uri="{28A0092B-C50C-407E-A947-70E740481C1C}">
                  <a14:useLocalDpi xmlns:a14="http://schemas.microsoft.com/office/drawing/2010/main" val="0"/>
                </a:ext>
              </a:extLst>
            </a:blip>
            <a:srcRect l="18524" r="66545" b="8482"/>
            <a:stretch>
              <a:fillRect/>
            </a:stretch>
          </p:blipFill>
          <p:spPr bwMode="auto">
            <a:xfrm>
              <a:off x="1973" y="1937"/>
              <a:ext cx="771" cy="1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09" name="Picture 4" descr="beta-odno"/>
            <p:cNvPicPr>
              <a:picLocks noChangeAspect="1" noChangeArrowheads="1"/>
            </p:cNvPicPr>
            <p:nvPr/>
          </p:nvPicPr>
          <p:blipFill>
            <a:blip r:embed="rId3">
              <a:extLst>
                <a:ext uri="{28A0092B-C50C-407E-A947-70E740481C1C}">
                  <a14:useLocalDpi xmlns:a14="http://schemas.microsoft.com/office/drawing/2010/main" val="0"/>
                </a:ext>
              </a:extLst>
            </a:blip>
            <a:srcRect l="29419" t="41588"/>
            <a:stretch>
              <a:fillRect/>
            </a:stretch>
          </p:blipFill>
          <p:spPr bwMode="auto">
            <a:xfrm rot="-5400000">
              <a:off x="1530" y="945"/>
              <a:ext cx="1616" cy="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310" name="Text Box 5"/>
            <p:cNvSpPr txBox="1">
              <a:spLocks noChangeArrowheads="1"/>
            </p:cNvSpPr>
            <p:nvPr/>
          </p:nvSpPr>
          <p:spPr bwMode="auto">
            <a:xfrm>
              <a:off x="2027" y="209"/>
              <a:ext cx="5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l-GR" altLang="ru-RU" sz="1600" b="1">
                  <a:latin typeface="Arial" panose="020B0604020202020204" pitchFamily="34" charset="0"/>
                  <a:cs typeface="Arial" panose="020B0604020202020204" pitchFamily="34" charset="0"/>
                </a:rPr>
                <a:t>β</a:t>
              </a:r>
              <a:r>
                <a:rPr lang="en-US" altLang="ru-RU" sz="1600" b="1">
                  <a:latin typeface="Arial" panose="020B0604020202020204" pitchFamily="34" charset="0"/>
                  <a:cs typeface="Arial" panose="020B0604020202020204" pitchFamily="34" charset="0"/>
                </a:rPr>
                <a:t> Sheet</a:t>
              </a:r>
              <a:endParaRPr lang="el-GR" altLang="ru-RU" sz="1600" b="1">
                <a:latin typeface="Arial" panose="020B0604020202020204" pitchFamily="34" charset="0"/>
                <a:cs typeface="Arial" panose="020B0604020202020204" pitchFamily="34" charset="0"/>
              </a:endParaRPr>
            </a:p>
          </p:txBody>
        </p:sp>
      </p:grpSp>
      <p:sp>
        <p:nvSpPr>
          <p:cNvPr id="12293" name="Line 6"/>
          <p:cNvSpPr>
            <a:spLocks noChangeShapeType="1"/>
          </p:cNvSpPr>
          <p:nvPr/>
        </p:nvSpPr>
        <p:spPr bwMode="auto">
          <a:xfrm>
            <a:off x="3617913" y="2052638"/>
            <a:ext cx="719137" cy="1366837"/>
          </a:xfrm>
          <a:prstGeom prst="line">
            <a:avLst/>
          </a:prstGeom>
          <a:noFill/>
          <a:ln w="2857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12294" name="Line 8"/>
          <p:cNvSpPr>
            <a:spLocks noChangeShapeType="1"/>
          </p:cNvSpPr>
          <p:nvPr/>
        </p:nvSpPr>
        <p:spPr bwMode="auto">
          <a:xfrm flipV="1">
            <a:off x="3689350" y="3549650"/>
            <a:ext cx="719138" cy="1366838"/>
          </a:xfrm>
          <a:prstGeom prst="line">
            <a:avLst/>
          </a:prstGeom>
          <a:noFill/>
          <a:ln w="2857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pic>
        <p:nvPicPr>
          <p:cNvPr id="9" name="Picture 3" descr="tert-str"/>
          <p:cNvPicPr>
            <a:picLocks noChangeArrowheads="1"/>
          </p:cNvPicPr>
          <p:nvPr/>
        </p:nvPicPr>
        <p:blipFill>
          <a:blip r:embed="rId4">
            <a:lum bright="-12000" contrast="24000"/>
            <a:extLst>
              <a:ext uri="{28A0092B-C50C-407E-A947-70E740481C1C}">
                <a14:useLocalDpi xmlns:a14="http://schemas.microsoft.com/office/drawing/2010/main" val="0"/>
              </a:ext>
            </a:extLst>
          </a:blip>
          <a:srcRect l="72447" b="52338"/>
          <a:stretch>
            <a:fillRect/>
          </a:stretch>
        </p:blipFill>
        <p:spPr bwMode="auto">
          <a:xfrm>
            <a:off x="6281738" y="2108200"/>
            <a:ext cx="1563687"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Rectangle 10"/>
          <p:cNvSpPr>
            <a:spLocks noChangeArrowheads="1"/>
          </p:cNvSpPr>
          <p:nvPr/>
        </p:nvSpPr>
        <p:spPr bwMode="auto">
          <a:xfrm>
            <a:off x="4337050" y="1100138"/>
            <a:ext cx="936625" cy="194468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2400">
              <a:latin typeface="Arial" panose="020B0604020202020204" pitchFamily="34" charset="0"/>
            </a:endParaRPr>
          </a:p>
        </p:txBody>
      </p:sp>
      <p:sp>
        <p:nvSpPr>
          <p:cNvPr id="12297" name="Line 11"/>
          <p:cNvSpPr>
            <a:spLocks noChangeShapeType="1"/>
          </p:cNvSpPr>
          <p:nvPr/>
        </p:nvSpPr>
        <p:spPr bwMode="auto">
          <a:xfrm>
            <a:off x="5273675" y="1100138"/>
            <a:ext cx="935038" cy="1512887"/>
          </a:xfrm>
          <a:prstGeom prst="line">
            <a:avLst/>
          </a:prstGeom>
          <a:noFill/>
          <a:ln w="1905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12298" name="Line 12"/>
          <p:cNvSpPr>
            <a:spLocks noChangeShapeType="1"/>
          </p:cNvSpPr>
          <p:nvPr/>
        </p:nvSpPr>
        <p:spPr bwMode="auto">
          <a:xfrm>
            <a:off x="5273675" y="3044825"/>
            <a:ext cx="935038" cy="360363"/>
          </a:xfrm>
          <a:prstGeom prst="line">
            <a:avLst/>
          </a:prstGeom>
          <a:noFill/>
          <a:ln w="1905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12299" name="Line 13"/>
          <p:cNvSpPr>
            <a:spLocks noChangeShapeType="1"/>
          </p:cNvSpPr>
          <p:nvPr/>
        </p:nvSpPr>
        <p:spPr bwMode="auto">
          <a:xfrm flipV="1">
            <a:off x="5491163" y="4197350"/>
            <a:ext cx="935037" cy="1641475"/>
          </a:xfrm>
          <a:prstGeom prst="line">
            <a:avLst/>
          </a:prstGeom>
          <a:noFill/>
          <a:ln w="1905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12300" name="Line 14"/>
          <p:cNvSpPr>
            <a:spLocks noChangeShapeType="1"/>
          </p:cNvSpPr>
          <p:nvPr/>
        </p:nvSpPr>
        <p:spPr bwMode="auto">
          <a:xfrm flipV="1">
            <a:off x="5387975" y="3549650"/>
            <a:ext cx="1038225" cy="560388"/>
          </a:xfrm>
          <a:prstGeom prst="line">
            <a:avLst/>
          </a:prstGeom>
          <a:noFill/>
          <a:ln w="1905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12301" name="Rectangle 15"/>
          <p:cNvSpPr>
            <a:spLocks noChangeArrowheads="1"/>
          </p:cNvSpPr>
          <p:nvPr/>
        </p:nvSpPr>
        <p:spPr bwMode="auto">
          <a:xfrm>
            <a:off x="6426200" y="3549650"/>
            <a:ext cx="647700" cy="647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2400">
              <a:latin typeface="Arial" panose="020B0604020202020204" pitchFamily="34" charset="0"/>
            </a:endParaRPr>
          </a:p>
        </p:txBody>
      </p:sp>
      <p:sp>
        <p:nvSpPr>
          <p:cNvPr id="12302" name="Rectangle 16"/>
          <p:cNvSpPr>
            <a:spLocks noChangeArrowheads="1"/>
          </p:cNvSpPr>
          <p:nvPr/>
        </p:nvSpPr>
        <p:spPr bwMode="auto">
          <a:xfrm>
            <a:off x="6208713" y="2613025"/>
            <a:ext cx="720725" cy="769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2400">
              <a:latin typeface="Arial" panose="020B0604020202020204" pitchFamily="34" charset="0"/>
            </a:endParaRPr>
          </a:p>
        </p:txBody>
      </p:sp>
      <p:pic>
        <p:nvPicPr>
          <p:cNvPr id="12303" name="Picture 4"/>
          <p:cNvPicPr>
            <a:picLocks noChangeAspect="1" noChangeArrowheads="1"/>
          </p:cNvPicPr>
          <p:nvPr/>
        </p:nvPicPr>
        <p:blipFill>
          <a:blip r:embed="rId2">
            <a:lum bright="-12000" contrast="24000"/>
            <a:extLst>
              <a:ext uri="{28A0092B-C50C-407E-A947-70E740481C1C}">
                <a14:useLocalDpi xmlns:a14="http://schemas.microsoft.com/office/drawing/2010/main" val="0"/>
              </a:ext>
            </a:extLst>
          </a:blip>
          <a:srcRect l="47639" r="38194" b="83015"/>
          <a:stretch>
            <a:fillRect/>
          </a:stretch>
        </p:blipFill>
        <p:spPr bwMode="auto">
          <a:xfrm>
            <a:off x="6281738" y="884238"/>
            <a:ext cx="12954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noChangeArrowheads="1"/>
          </p:cNvPicPr>
          <p:nvPr/>
        </p:nvPicPr>
        <p:blipFill>
          <a:blip r:embed="rId2">
            <a:lum bright="-12000" contrast="24000"/>
            <a:extLst>
              <a:ext uri="{28A0092B-C50C-407E-A947-70E740481C1C}">
                <a14:useLocalDpi xmlns:a14="http://schemas.microsoft.com/office/drawing/2010/main" val="0"/>
              </a:ext>
            </a:extLst>
          </a:blip>
          <a:srcRect l="73628" b="7962"/>
          <a:stretch>
            <a:fillRect/>
          </a:stretch>
        </p:blipFill>
        <p:spPr bwMode="auto">
          <a:xfrm>
            <a:off x="8226425" y="884238"/>
            <a:ext cx="2411413"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Line 19"/>
          <p:cNvSpPr>
            <a:spLocks noChangeShapeType="1"/>
          </p:cNvSpPr>
          <p:nvPr/>
        </p:nvSpPr>
        <p:spPr bwMode="auto">
          <a:xfrm flipV="1">
            <a:off x="6784975" y="2108200"/>
            <a:ext cx="1512888" cy="215900"/>
          </a:xfrm>
          <a:prstGeom prst="line">
            <a:avLst/>
          </a:prstGeom>
          <a:noFill/>
          <a:ln w="1905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12306" name="Line 20"/>
          <p:cNvSpPr>
            <a:spLocks noChangeShapeType="1"/>
          </p:cNvSpPr>
          <p:nvPr/>
        </p:nvSpPr>
        <p:spPr bwMode="auto">
          <a:xfrm flipV="1">
            <a:off x="7650163" y="4124325"/>
            <a:ext cx="647700" cy="288925"/>
          </a:xfrm>
          <a:prstGeom prst="line">
            <a:avLst/>
          </a:prstGeom>
          <a:noFill/>
          <a:ln w="1905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pic>
        <p:nvPicPr>
          <p:cNvPr id="24" name="Рисунок 23"/>
          <p:cNvPicPr>
            <a:picLocks noChangeAspect="1"/>
          </p:cNvPicPr>
          <p:nvPr/>
        </p:nvPicPr>
        <p:blipFill>
          <a:blip r:embed="rId5">
            <a:extLst>
              <a:ext uri="{28A0092B-C50C-407E-A947-70E740481C1C}">
                <a14:useLocalDpi xmlns:a14="http://schemas.microsoft.com/office/drawing/2010/main" val="0"/>
              </a:ext>
            </a:extLst>
          </a:blip>
          <a:srcRect l="-3" t="-12" r="55087" b="58347"/>
          <a:stretch>
            <a:fillRect/>
          </a:stretch>
        </p:blipFill>
        <p:spPr bwMode="auto">
          <a:xfrm>
            <a:off x="5795963" y="2243138"/>
            <a:ext cx="2179637"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0474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5" name="Group 16"/>
          <p:cNvGrpSpPr>
            <a:grpSpLocks/>
          </p:cNvGrpSpPr>
          <p:nvPr/>
        </p:nvGrpSpPr>
        <p:grpSpPr bwMode="auto">
          <a:xfrm>
            <a:off x="831850" y="647700"/>
            <a:ext cx="8642350" cy="4268788"/>
            <a:chOff x="720" y="1104"/>
            <a:chExt cx="4584" cy="2689"/>
          </a:xfrm>
        </p:grpSpPr>
        <p:pic>
          <p:nvPicPr>
            <p:cNvPr id="13318" name="Picture 4" descr="alph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 y="1104"/>
              <a:ext cx="1503" cy="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5" descr="alpha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8" y="1104"/>
              <a:ext cx="3096" cy="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Line 12"/>
            <p:cNvSpPr>
              <a:spLocks noChangeShapeType="1"/>
            </p:cNvSpPr>
            <p:nvPr/>
          </p:nvSpPr>
          <p:spPr bwMode="auto">
            <a:xfrm flipH="1">
              <a:off x="1584" y="1392"/>
              <a:ext cx="720" cy="67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13321" name="Line 13"/>
            <p:cNvSpPr>
              <a:spLocks noChangeShapeType="1"/>
            </p:cNvSpPr>
            <p:nvPr/>
          </p:nvSpPr>
          <p:spPr bwMode="auto">
            <a:xfrm flipH="1">
              <a:off x="1152" y="1392"/>
              <a:ext cx="1152" cy="86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13322" name="Line 14"/>
            <p:cNvSpPr>
              <a:spLocks noChangeShapeType="1"/>
            </p:cNvSpPr>
            <p:nvPr/>
          </p:nvSpPr>
          <p:spPr bwMode="auto">
            <a:xfrm flipH="1">
              <a:off x="1536" y="1392"/>
              <a:ext cx="768" cy="144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13323" name="Line 15"/>
            <p:cNvSpPr>
              <a:spLocks noChangeShapeType="1"/>
            </p:cNvSpPr>
            <p:nvPr/>
          </p:nvSpPr>
          <p:spPr bwMode="auto">
            <a:xfrm flipH="1">
              <a:off x="1056" y="1392"/>
              <a:ext cx="1248" cy="129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grpSp>
      <p:pic>
        <p:nvPicPr>
          <p:cNvPr id="13316" name="Picture 5" descr="beta-lo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125" y="3390900"/>
            <a:ext cx="4041775"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antp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0625" y="552450"/>
            <a:ext cx="7385050" cy="610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582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4" descr="beta-od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498475"/>
            <a:ext cx="8218488"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3" descr="bet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157163"/>
            <a:ext cx="6089650"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3" descr="beta"/>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0" y="3890963"/>
            <a:ext cx="7905750" cy="29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4" descr="13-14"/>
          <p:cNvPicPr>
            <a:picLocks noChangeAspect="1" noChangeArrowheads="1"/>
          </p:cNvPicPr>
          <p:nvPr/>
        </p:nvPicPr>
        <p:blipFill>
          <a:blip r:embed="rId5">
            <a:extLst>
              <a:ext uri="{28A0092B-C50C-407E-A947-70E740481C1C}">
                <a14:useLocalDpi xmlns:a14="http://schemas.microsoft.com/office/drawing/2010/main" val="0"/>
              </a:ext>
            </a:extLst>
          </a:blip>
          <a:srcRect t="7278" b="24094"/>
          <a:stretch>
            <a:fillRect/>
          </a:stretch>
        </p:blipFill>
        <p:spPr bwMode="auto">
          <a:xfrm>
            <a:off x="301625" y="3006725"/>
            <a:ext cx="4659313" cy="66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3" name="Picture 4" descr="beta-razn"/>
          <p:cNvPicPr>
            <a:picLocks noChangeAspect="1" noChangeArrowheads="1"/>
          </p:cNvPicPr>
          <p:nvPr/>
        </p:nvPicPr>
        <p:blipFill>
          <a:blip r:embed="rId6">
            <a:lum bright="-18000" contrast="30000"/>
            <a:extLst>
              <a:ext uri="{28A0092B-C50C-407E-A947-70E740481C1C}">
                <a14:useLocalDpi xmlns:a14="http://schemas.microsoft.com/office/drawing/2010/main" val="0"/>
              </a:ext>
            </a:extLst>
          </a:blip>
          <a:srcRect l="-3" r="10527"/>
          <a:stretch>
            <a:fillRect/>
          </a:stretch>
        </p:blipFill>
        <p:spPr bwMode="auto">
          <a:xfrm>
            <a:off x="6303963" y="3581400"/>
            <a:ext cx="564038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28005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a:xfrm>
            <a:off x="2011363" y="115888"/>
            <a:ext cx="8229600" cy="1143000"/>
          </a:xfrm>
        </p:spPr>
        <p:txBody>
          <a:bodyPr rtlCol="0">
            <a:no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Тенденции расположения различных аминокислот во вторичных структурах</a:t>
            </a:r>
          </a:p>
        </p:txBody>
      </p:sp>
      <p:pic>
        <p:nvPicPr>
          <p:cNvPr id="15364"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4611688"/>
            <a:ext cx="6148387"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Рисунок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1331913"/>
            <a:ext cx="9059863"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04964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300" y="1296988"/>
            <a:ext cx="34813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Рисунок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9788" y="1042988"/>
            <a:ext cx="3960812"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Рисунок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15388" y="692150"/>
            <a:ext cx="2538412"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Рисунок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3613" y="3409950"/>
            <a:ext cx="10237787"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a:spLocks noGrp="1" noChangeArrowheads="1"/>
          </p:cNvSpPr>
          <p:nvPr>
            <p:ph type="title"/>
          </p:nvPr>
        </p:nvSpPr>
        <p:spPr>
          <a:xfrm>
            <a:off x="550863" y="128588"/>
            <a:ext cx="4373562" cy="642937"/>
          </a:xfrm>
        </p:spPr>
        <p:txBody>
          <a:bodyPr rtlCol="0">
            <a:no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a:t>
            </a:r>
            <a:r>
              <a:rPr lang="ru-RU" altLang="ru-RU" sz="2800" b="1" dirty="0" err="1">
                <a:solidFill>
                  <a:schemeClr val="accent1">
                    <a:lumMod val="50000"/>
                  </a:schemeClr>
                </a:solidFill>
                <a:effectLst>
                  <a:outerShdw blurRad="38100" dist="38100" dir="2700000" algn="tl">
                    <a:srgbClr val="000000">
                      <a:alpha val="43137"/>
                    </a:srgbClr>
                  </a:outerShdw>
                </a:effectLst>
              </a:rPr>
              <a:t>Надвторичные</a:t>
            </a:r>
            <a:r>
              <a:rPr lang="ru-RU" altLang="ru-RU" sz="2800" b="1" dirty="0">
                <a:solidFill>
                  <a:schemeClr val="accent1">
                    <a:lumMod val="50000"/>
                  </a:schemeClr>
                </a:solidFill>
                <a:effectLst>
                  <a:outerShdw blurRad="38100" dist="38100" dir="2700000" algn="tl">
                    <a:srgbClr val="000000">
                      <a:alpha val="43137"/>
                    </a:srgbClr>
                  </a:outerShdw>
                </a:effectLst>
              </a:rPr>
              <a:t>» структуры</a:t>
            </a:r>
            <a:endParaRPr lang="ru-RU" altLang="ru-RU" sz="2800" b="1" dirty="0">
              <a:solidFill>
                <a:schemeClr val="accent1">
                  <a:lumMod val="50000"/>
                </a:schemeClr>
              </a:solidFill>
              <a:effectLst>
                <a:outerShdw blurRad="38100" dist="38100" dir="2700000" algn="tl">
                  <a:srgbClr val="000000">
                    <a:alpha val="43137"/>
                  </a:srgbClr>
                </a:outerShdw>
              </a:effectLst>
              <a:sym typeface="Symbol" pitchFamily="18" charset="2"/>
            </a:endParaRPr>
          </a:p>
        </p:txBody>
      </p:sp>
      <p:sp>
        <p:nvSpPr>
          <p:cNvPr id="16392" name="Прямоугольник 10"/>
          <p:cNvSpPr>
            <a:spLocks noChangeArrowheads="1"/>
          </p:cNvSpPr>
          <p:nvPr/>
        </p:nvSpPr>
        <p:spPr bwMode="auto">
          <a:xfrm>
            <a:off x="4924425" y="222250"/>
            <a:ext cx="6096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sz="2000"/>
              <a:t>Они же – мотивы. Простая комбинация вторичных структур.</a:t>
            </a:r>
          </a:p>
        </p:txBody>
      </p:sp>
      <p:sp>
        <p:nvSpPr>
          <p:cNvPr id="4" name="Прямоугольник 3"/>
          <p:cNvSpPr/>
          <p:nvPr/>
        </p:nvSpPr>
        <p:spPr>
          <a:xfrm>
            <a:off x="8610600" y="5289550"/>
            <a:ext cx="3479800" cy="646113"/>
          </a:xfrm>
          <a:prstGeom prst="rect">
            <a:avLst/>
          </a:prstGeom>
        </p:spPr>
        <p:txBody>
          <a:bodyPr>
            <a:spAutoFit/>
          </a:bodyPr>
          <a:lstStyle/>
          <a:p>
            <a:pPr eaLnBrk="1" fontAlgn="auto" hangingPunct="1">
              <a:spcBef>
                <a:spcPts val="0"/>
              </a:spcBef>
              <a:spcAft>
                <a:spcPts val="0"/>
              </a:spcAft>
              <a:defRPr/>
            </a:pPr>
            <a:r>
              <a:rPr lang="en-US" dirty="0">
                <a:effectLst>
                  <a:outerShdw blurRad="38100" dist="38100" dir="2700000" algn="tl">
                    <a:srgbClr val="000000">
                      <a:alpha val="43137"/>
                    </a:srgbClr>
                  </a:outerShdw>
                </a:effectLst>
                <a:latin typeface="+mn-lt"/>
              </a:rPr>
              <a:t>OB-fold</a:t>
            </a:r>
            <a:r>
              <a:rPr lang="ru-RU" dirty="0">
                <a:effectLst>
                  <a:outerShdw blurRad="38100" dist="38100" dir="2700000" algn="tl">
                    <a:srgbClr val="000000">
                      <a:alpha val="43137"/>
                    </a:srgbClr>
                  </a:outerShdw>
                </a:effectLst>
                <a:latin typeface="+mn-lt"/>
              </a:rPr>
              <a:t> - </a:t>
            </a:r>
            <a:r>
              <a:rPr lang="en-US" dirty="0">
                <a:effectLst>
                  <a:outerShdw blurRad="38100" dist="38100" dir="2700000" algn="tl">
                    <a:srgbClr val="000000">
                      <a:alpha val="43137"/>
                    </a:srgbClr>
                  </a:outerShdw>
                </a:effectLst>
                <a:latin typeface="+mn-lt"/>
              </a:rPr>
              <a:t>Oligonucleotide-Binding fold.</a:t>
            </a:r>
            <a:endParaRPr lang="ru-RU" dirty="0">
              <a:effectLst>
                <a:outerShdw blurRad="38100" dist="38100" dir="2700000" algn="tl">
                  <a:srgbClr val="000000">
                    <a:alpha val="43137"/>
                  </a:srgbClr>
                </a:outerShdw>
              </a:effectLst>
              <a:latin typeface="+mn-lt"/>
            </a:endParaRPr>
          </a:p>
        </p:txBody>
      </p:sp>
      <p:sp>
        <p:nvSpPr>
          <p:cNvPr id="16394" name="Прямоугольник 11"/>
          <p:cNvSpPr>
            <a:spLocks noChangeArrowheads="1"/>
          </p:cNvSpPr>
          <p:nvPr/>
        </p:nvSpPr>
        <p:spPr bwMode="auto">
          <a:xfrm>
            <a:off x="811213" y="5500688"/>
            <a:ext cx="6610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a:t>Цвет обозначает ход цепи (от синего на N-конце цепи к зеленому в середине и к желтому и красному на С-конце).</a:t>
            </a:r>
          </a:p>
        </p:txBody>
      </p:sp>
    </p:spTree>
    <p:extLst>
      <p:ext uri="{BB962C8B-B14F-4D97-AF65-F5344CB8AC3E}">
        <p14:creationId xmlns:p14="http://schemas.microsoft.com/office/powerpoint/2010/main" val="12373277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5563" y="133350"/>
            <a:ext cx="7754937"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Прямоугольник 4"/>
          <p:cNvSpPr>
            <a:spLocks noChangeArrowheads="1"/>
          </p:cNvSpPr>
          <p:nvPr/>
        </p:nvSpPr>
        <p:spPr bwMode="auto">
          <a:xfrm>
            <a:off x="5803900" y="6008688"/>
            <a:ext cx="25222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sz="2400" b="1" dirty="0"/>
              <a:t>Иммуноглобулин</a:t>
            </a:r>
            <a:endParaRPr lang="ru-RU" altLang="ru-RU" sz="2400" dirty="0"/>
          </a:p>
        </p:txBody>
      </p:sp>
      <p:pic>
        <p:nvPicPr>
          <p:cNvPr id="17413" name="Рисунок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856" y="2520949"/>
            <a:ext cx="3856038" cy="385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Прямоугольник 6"/>
          <p:cNvSpPr>
            <a:spLocks noChangeArrowheads="1"/>
          </p:cNvSpPr>
          <p:nvPr/>
        </p:nvSpPr>
        <p:spPr bwMode="auto">
          <a:xfrm>
            <a:off x="256367" y="5915819"/>
            <a:ext cx="416401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dirty="0"/>
              <a:t>http://visual-science.com/ru/projects/immunoglobulin/illustration/</a:t>
            </a:r>
            <a:endParaRPr lang="ru-RU" altLang="ru-RU" dirty="0"/>
          </a:p>
        </p:txBody>
      </p:sp>
    </p:spTree>
    <p:extLst>
      <p:ext uri="{BB962C8B-B14F-4D97-AF65-F5344CB8AC3E}">
        <p14:creationId xmlns:p14="http://schemas.microsoft.com/office/powerpoint/2010/main" val="24630324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Прямоугольник 9"/>
          <p:cNvSpPr>
            <a:spLocks noChangeArrowheads="1"/>
          </p:cNvSpPr>
          <p:nvPr/>
        </p:nvSpPr>
        <p:spPr bwMode="auto">
          <a:xfrm>
            <a:off x="1255713" y="4678363"/>
            <a:ext cx="43021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400">
                <a:latin typeface="Arial" panose="020B0604020202020204" pitchFamily="34" charset="0"/>
              </a:rPr>
              <a:t>а - «</a:t>
            </a:r>
            <a:r>
              <a:rPr lang="el-GR" altLang="ru-RU" sz="1400">
                <a:latin typeface="Arial" panose="020B0604020202020204" pitchFamily="34" charset="0"/>
              </a:rPr>
              <a:t>α</a:t>
            </a:r>
            <a:r>
              <a:rPr lang="ru-RU" altLang="ru-RU" sz="1400">
                <a:latin typeface="Arial" panose="020B0604020202020204" pitchFamily="34" charset="0"/>
              </a:rPr>
              <a:t>/</a:t>
            </a:r>
            <a:r>
              <a:rPr lang="el-GR" altLang="ru-RU" sz="1400">
                <a:latin typeface="Arial" panose="020B0604020202020204" pitchFamily="34" charset="0"/>
              </a:rPr>
              <a:t>β</a:t>
            </a:r>
            <a:r>
              <a:rPr lang="ru-RU" altLang="ru-RU" sz="1400">
                <a:latin typeface="Arial" panose="020B0604020202020204" pitchFamily="34" charset="0"/>
              </a:rPr>
              <a:t> цилиндр» в триозофосфатизомеразе; </a:t>
            </a:r>
          </a:p>
          <a:p>
            <a:pPr algn="just" eaLnBrk="1" hangingPunct="1">
              <a:lnSpc>
                <a:spcPct val="100000"/>
              </a:lnSpc>
              <a:spcBef>
                <a:spcPct val="0"/>
              </a:spcBef>
              <a:buFontTx/>
              <a:buNone/>
            </a:pPr>
            <a:r>
              <a:rPr lang="ru-RU" altLang="ru-RU" sz="1400">
                <a:latin typeface="Arial" panose="020B0604020202020204" pitchFamily="34" charset="0"/>
              </a:rPr>
              <a:t>б - </a:t>
            </a:r>
            <a:r>
              <a:rPr lang="el-GR" altLang="ru-RU" sz="1400">
                <a:latin typeface="Arial" panose="020B0604020202020204" pitchFamily="34" charset="0"/>
              </a:rPr>
              <a:t>α</a:t>
            </a:r>
            <a:r>
              <a:rPr lang="ru-RU" altLang="ru-RU" sz="1400">
                <a:latin typeface="Arial" panose="020B0604020202020204" pitchFamily="34" charset="0"/>
              </a:rPr>
              <a:t>/</a:t>
            </a:r>
            <a:r>
              <a:rPr lang="el-GR" altLang="ru-RU" sz="1400">
                <a:latin typeface="Arial" panose="020B0604020202020204" pitchFamily="34" charset="0"/>
              </a:rPr>
              <a:t>β</a:t>
            </a:r>
            <a:r>
              <a:rPr lang="ru-RU" altLang="ru-RU" sz="1400">
                <a:latin typeface="Arial" panose="020B0604020202020204" pitchFamily="34" charset="0"/>
              </a:rPr>
              <a:t> «укладка Россманна» где плоский β-слой лежит между комплементарно ему скрученными слоями α-спиралей (</a:t>
            </a:r>
            <a:r>
              <a:rPr lang="el-GR" altLang="ru-RU" sz="1400">
                <a:latin typeface="Arial" panose="020B0604020202020204" pitchFamily="34" charset="0"/>
              </a:rPr>
              <a:t>βαβαβαβαβαβ</a:t>
            </a:r>
            <a:r>
              <a:rPr lang="ru-RU" altLang="ru-RU" sz="1400">
                <a:latin typeface="Arial" panose="020B0604020202020204" pitchFamily="34" charset="0"/>
              </a:rPr>
              <a:t>) в НАД-связывающем домене малатдегидрогеназы. </a:t>
            </a:r>
          </a:p>
        </p:txBody>
      </p:sp>
      <p:pic>
        <p:nvPicPr>
          <p:cNvPr id="1843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713" y="811213"/>
            <a:ext cx="4302125" cy="37179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850" y="811213"/>
            <a:ext cx="5032375" cy="1908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8" name="TextBox 8"/>
          <p:cNvSpPr txBox="1">
            <a:spLocks noChangeArrowheads="1"/>
          </p:cNvSpPr>
          <p:nvPr/>
        </p:nvSpPr>
        <p:spPr bwMode="auto">
          <a:xfrm>
            <a:off x="8888413" y="1003300"/>
            <a:ext cx="22367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l-GR" altLang="ru-RU" sz="1400">
                <a:latin typeface="Arial" panose="020B0604020202020204" pitchFamily="34" charset="0"/>
              </a:rPr>
              <a:t>«αβ </a:t>
            </a:r>
            <a:r>
              <a:rPr lang="ru-RU" altLang="ru-RU" sz="1400">
                <a:latin typeface="Arial" panose="020B0604020202020204" pitchFamily="34" charset="0"/>
              </a:rPr>
              <a:t>складка» (</a:t>
            </a:r>
            <a:r>
              <a:rPr lang="el-GR" altLang="ru-RU" sz="1400">
                <a:latin typeface="Arial" panose="020B0604020202020204" pitchFamily="34" charset="0"/>
              </a:rPr>
              <a:t>βαββαβ</a:t>
            </a:r>
            <a:r>
              <a:rPr lang="ru-RU" altLang="ru-RU" sz="1400">
                <a:latin typeface="Arial" panose="020B0604020202020204" pitchFamily="34" charset="0"/>
              </a:rPr>
              <a:t>) в рибосомном белке S6</a:t>
            </a:r>
          </a:p>
        </p:txBody>
      </p:sp>
      <p:sp>
        <p:nvSpPr>
          <p:cNvPr id="18439" name="Прямоугольник 4"/>
          <p:cNvSpPr>
            <a:spLocks noChangeArrowheads="1"/>
          </p:cNvSpPr>
          <p:nvPr/>
        </p:nvSpPr>
        <p:spPr bwMode="auto">
          <a:xfrm>
            <a:off x="3141663" y="463550"/>
            <a:ext cx="53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a:t>α/β</a:t>
            </a:r>
          </a:p>
        </p:txBody>
      </p:sp>
      <p:sp>
        <p:nvSpPr>
          <p:cNvPr id="18440" name="Прямоугольник 5"/>
          <p:cNvSpPr>
            <a:spLocks noChangeArrowheads="1"/>
          </p:cNvSpPr>
          <p:nvPr/>
        </p:nvSpPr>
        <p:spPr bwMode="auto">
          <a:xfrm>
            <a:off x="8459788" y="441325"/>
            <a:ext cx="555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a:t>α+β</a:t>
            </a:r>
          </a:p>
        </p:txBody>
      </p:sp>
      <p:pic>
        <p:nvPicPr>
          <p:cNvPr id="184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5850" y="2908300"/>
            <a:ext cx="5032375" cy="2079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2" name="TextBox 10"/>
          <p:cNvSpPr txBox="1">
            <a:spLocks noChangeArrowheads="1"/>
          </p:cNvSpPr>
          <p:nvPr/>
        </p:nvSpPr>
        <p:spPr bwMode="auto">
          <a:xfrm>
            <a:off x="8326438" y="3052763"/>
            <a:ext cx="2871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l-GR" altLang="ru-RU" sz="1400">
                <a:latin typeface="Arial" panose="020B0604020202020204" pitchFamily="34" charset="0"/>
              </a:rPr>
              <a:t>αβ</a:t>
            </a:r>
            <a:r>
              <a:rPr lang="ru-RU" altLang="ru-RU" sz="1400">
                <a:latin typeface="Arial" panose="020B0604020202020204" pitchFamily="34" charset="0"/>
              </a:rPr>
              <a:t>-мотив </a:t>
            </a:r>
            <a:r>
              <a:rPr lang="el-GR" altLang="ru-RU" sz="1400">
                <a:latin typeface="Arial" panose="020B0604020202020204" pitchFamily="34" charset="0"/>
              </a:rPr>
              <a:t>(βββαββαα)</a:t>
            </a:r>
            <a:r>
              <a:rPr lang="ru-RU" altLang="ru-RU" sz="1400">
                <a:latin typeface="Arial" panose="020B0604020202020204" pitchFamily="34" charset="0"/>
              </a:rPr>
              <a:t> в нуклеазе стафиллококка</a:t>
            </a:r>
          </a:p>
        </p:txBody>
      </p:sp>
      <p:sp>
        <p:nvSpPr>
          <p:cNvPr id="18443" name="Прямоугольник 7"/>
          <p:cNvSpPr>
            <a:spLocks noChangeArrowheads="1"/>
          </p:cNvSpPr>
          <p:nvPr/>
        </p:nvSpPr>
        <p:spPr bwMode="auto">
          <a:xfrm>
            <a:off x="5967413" y="5002213"/>
            <a:ext cx="54721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1400">
                <a:latin typeface="Arial" panose="020B0604020202020204" pitchFamily="34" charset="0"/>
                <a:ea typeface="Calibri" panose="020F0502020204030204" pitchFamily="34" charset="0"/>
                <a:cs typeface="Arial" panose="020B0604020202020204" pitchFamily="34" charset="0"/>
              </a:rPr>
              <a:t>Одна типовая структура (ОБ-укладка) составляет часть другой, тоже типовой структуры (нуклеазной укладки) </a:t>
            </a:r>
            <a:r>
              <a:rPr lang="ru-RU" altLang="ru-RU" sz="1400">
                <a:latin typeface="Times New Roman" panose="02020603050405020304" pitchFamily="18" charset="0"/>
                <a:ea typeface="Calibri" panose="020F0502020204030204" pitchFamily="34" charset="0"/>
                <a:cs typeface="Arial" panose="020B0604020202020204" pitchFamily="34" charset="0"/>
              </a:rPr>
              <a:t>–</a:t>
            </a:r>
            <a:r>
              <a:rPr lang="ru-RU" altLang="ru-RU" sz="1400">
                <a:latin typeface="Arial" panose="020B0604020202020204" pitchFamily="34" charset="0"/>
                <a:ea typeface="Calibri" panose="020F0502020204030204" pitchFamily="34" charset="0"/>
                <a:cs typeface="Arial" panose="020B0604020202020204" pitchFamily="34" charset="0"/>
              </a:rPr>
              <a:t> «эффект матрешки» (“</a:t>
            </a:r>
            <a:r>
              <a:rPr lang="en-US" altLang="ru-RU" sz="1400">
                <a:latin typeface="Arial" panose="020B0604020202020204" pitchFamily="34" charset="0"/>
                <a:ea typeface="Calibri" panose="020F0502020204030204" pitchFamily="34" charset="0"/>
                <a:cs typeface="Arial" panose="020B0604020202020204" pitchFamily="34" charset="0"/>
              </a:rPr>
              <a:t>Russian doll effect”)</a:t>
            </a:r>
            <a:r>
              <a:rPr lang="ru-RU" altLang="ru-RU" sz="1400">
                <a:latin typeface="Arial" panose="020B0604020202020204" pitchFamily="34" charset="0"/>
                <a:ea typeface="Calibri" panose="020F0502020204030204" pitchFamily="34" charset="0"/>
                <a:cs typeface="Arial" panose="020B0604020202020204" pitchFamily="34" charset="0"/>
              </a:rPr>
              <a:t>.</a:t>
            </a:r>
            <a:endParaRPr lang="ru-RU" altLang="ru-RU"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53784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0"/>
          <p:cNvSpPr>
            <a:spLocks noGrp="1" noChangeArrowheads="1"/>
          </p:cNvSpPr>
          <p:nvPr>
            <p:ph type="title"/>
          </p:nvPr>
        </p:nvSpPr>
        <p:spPr>
          <a:xfrm>
            <a:off x="1922463" y="141288"/>
            <a:ext cx="3973512" cy="714375"/>
          </a:xfrm>
        </p:spPr>
        <p:txBody>
          <a:bodyPr rtlCol="0">
            <a:normAutofit/>
          </a:bodyPr>
          <a:lstStyle/>
          <a:p>
            <a:pPr fontAlgn="auto">
              <a:spcAft>
                <a:spcPts val="0"/>
              </a:spcAft>
              <a:defRPr/>
            </a:pPr>
            <a:r>
              <a:rPr lang="ru-RU" altLang="ru-RU" sz="3200" b="1" dirty="0">
                <a:solidFill>
                  <a:schemeClr val="accent1">
                    <a:lumMod val="50000"/>
                  </a:schemeClr>
                </a:solidFill>
                <a:effectLst>
                  <a:outerShdw blurRad="38100" dist="38100" dir="2700000" algn="tl">
                    <a:srgbClr val="000000">
                      <a:alpha val="43137"/>
                    </a:srgbClr>
                  </a:outerShdw>
                </a:effectLst>
              </a:rPr>
              <a:t>Третичная структура</a:t>
            </a:r>
          </a:p>
        </p:txBody>
      </p:sp>
      <p:sp>
        <p:nvSpPr>
          <p:cNvPr id="20484" name="Text Box 4"/>
          <p:cNvSpPr txBox="1">
            <a:spLocks noChangeArrowheads="1"/>
          </p:cNvSpPr>
          <p:nvPr/>
        </p:nvSpPr>
        <p:spPr bwMode="auto">
          <a:xfrm>
            <a:off x="5632450" y="5041900"/>
            <a:ext cx="636905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a:latin typeface="Arial" panose="020B0604020202020204" pitchFamily="34" charset="0"/>
              </a:rPr>
              <a:t>В стабилизации третичной структуры участвуют:</a:t>
            </a:r>
          </a:p>
          <a:p>
            <a:pPr eaLnBrk="1" hangingPunct="1">
              <a:lnSpc>
                <a:spcPct val="100000"/>
              </a:lnSpc>
              <a:spcBef>
                <a:spcPct val="0"/>
              </a:spcBef>
              <a:buFontTx/>
              <a:buNone/>
            </a:pPr>
            <a:r>
              <a:rPr lang="ru-RU" altLang="ru-RU" sz="1600">
                <a:latin typeface="Arial" panose="020B0604020202020204" pitchFamily="34" charset="0"/>
              </a:rPr>
              <a:t>а)  взаимодействия между противоположно заряженными аминокислотами;</a:t>
            </a:r>
          </a:p>
          <a:p>
            <a:pPr eaLnBrk="1" hangingPunct="1">
              <a:lnSpc>
                <a:spcPct val="100000"/>
              </a:lnSpc>
              <a:spcBef>
                <a:spcPct val="0"/>
              </a:spcBef>
              <a:buFontTx/>
              <a:buNone/>
            </a:pPr>
            <a:r>
              <a:rPr lang="ru-RU" altLang="ru-RU" sz="1600">
                <a:latin typeface="Arial" panose="020B0604020202020204" pitchFamily="34" charset="0"/>
              </a:rPr>
              <a:t>б) водородные связи;</a:t>
            </a:r>
          </a:p>
          <a:p>
            <a:pPr eaLnBrk="1" hangingPunct="1">
              <a:lnSpc>
                <a:spcPct val="100000"/>
              </a:lnSpc>
              <a:spcBef>
                <a:spcPct val="0"/>
              </a:spcBef>
              <a:buFontTx/>
              <a:buNone/>
            </a:pPr>
            <a:r>
              <a:rPr lang="ru-RU" altLang="ru-RU" sz="1600">
                <a:latin typeface="Arial" panose="020B0604020202020204" pitchFamily="34" charset="0"/>
              </a:rPr>
              <a:t>в) гидрофобные взаимодействия;</a:t>
            </a:r>
          </a:p>
          <a:p>
            <a:pPr eaLnBrk="1" hangingPunct="1">
              <a:lnSpc>
                <a:spcPct val="100000"/>
              </a:lnSpc>
              <a:spcBef>
                <a:spcPct val="0"/>
              </a:spcBef>
              <a:buFontTx/>
              <a:buNone/>
            </a:pPr>
            <a:r>
              <a:rPr lang="ru-RU" altLang="ru-RU" sz="1600">
                <a:latin typeface="Arial" panose="020B0604020202020204" pitchFamily="34" charset="0"/>
              </a:rPr>
              <a:t>г) диполь-дипольные взаимодействия;</a:t>
            </a:r>
          </a:p>
          <a:p>
            <a:pPr eaLnBrk="1" hangingPunct="1">
              <a:lnSpc>
                <a:spcPct val="100000"/>
              </a:lnSpc>
              <a:spcBef>
                <a:spcPct val="0"/>
              </a:spcBef>
              <a:buFontTx/>
              <a:buNone/>
            </a:pPr>
            <a:r>
              <a:rPr lang="ru-RU" altLang="ru-RU" sz="1600">
                <a:latin typeface="Arial" panose="020B0604020202020204" pitchFamily="34" charset="0"/>
              </a:rPr>
              <a:t>д) дисульфидные (ковалентные) связи. </a:t>
            </a:r>
          </a:p>
        </p:txBody>
      </p:sp>
      <p:sp>
        <p:nvSpPr>
          <p:cNvPr id="20485" name="Прямоугольник 2"/>
          <p:cNvSpPr>
            <a:spLocks noChangeArrowheads="1"/>
          </p:cNvSpPr>
          <p:nvPr/>
        </p:nvSpPr>
        <p:spPr bwMode="auto">
          <a:xfrm>
            <a:off x="5762625" y="188913"/>
            <a:ext cx="62388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b="1"/>
              <a:t>Домен белка </a:t>
            </a:r>
            <a:r>
              <a:rPr lang="ru-RU" altLang="ru-RU"/>
              <a:t>— элемент третичной структуры белка, представляющий собой достаточно стабильную и независимую подструктуру белка, чей фолдинг проходит независимо от остальных частей. В состав домена обычно входит несколько элементов вторичной структуры.</a:t>
            </a:r>
          </a:p>
        </p:txBody>
      </p:sp>
      <p:pic>
        <p:nvPicPr>
          <p:cNvPr id="20486" name="Рисунок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603375"/>
            <a:ext cx="43434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Прямоугольник 5"/>
          <p:cNvSpPr>
            <a:spLocks noChangeArrowheads="1"/>
          </p:cNvSpPr>
          <p:nvPr/>
        </p:nvSpPr>
        <p:spPr bwMode="auto">
          <a:xfrm>
            <a:off x="311150" y="822325"/>
            <a:ext cx="4556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a:t>Первым белком, третичная структура которого была выяснена Дж. Кендрью на основании рентгеноструктурного анализа, был миоглобин кашалота. </a:t>
            </a:r>
          </a:p>
        </p:txBody>
      </p:sp>
      <p:pic>
        <p:nvPicPr>
          <p:cNvPr id="20488" name="Рисунок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19875" y="1666875"/>
            <a:ext cx="4764088"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249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Прямоугольник 3"/>
          <p:cNvSpPr>
            <a:spLocks noChangeArrowheads="1"/>
          </p:cNvSpPr>
          <p:nvPr/>
        </p:nvSpPr>
        <p:spPr bwMode="auto">
          <a:xfrm>
            <a:off x="1544608" y="5802689"/>
            <a:ext cx="18215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ru-RU" sz="2000" b="1" dirty="0"/>
              <a:t>Walter M. Fitch</a:t>
            </a:r>
            <a:endParaRPr lang="ru-RU" altLang="ru-RU" sz="2000" b="1" dirty="0"/>
          </a:p>
          <a:p>
            <a:pPr algn="ctr" eaLnBrk="1" hangingPunct="1">
              <a:lnSpc>
                <a:spcPct val="100000"/>
              </a:lnSpc>
              <a:spcBef>
                <a:spcPct val="0"/>
              </a:spcBef>
              <a:buFontTx/>
              <a:buNone/>
            </a:pPr>
            <a:r>
              <a:rPr lang="en-US" altLang="ru-RU" sz="2000" b="1" dirty="0"/>
              <a:t>(1929 – 2011)</a:t>
            </a:r>
            <a:endParaRPr lang="ru-RU" altLang="ru-RU" sz="2000" b="1" dirty="0"/>
          </a:p>
        </p:txBody>
      </p:sp>
      <p:pic>
        <p:nvPicPr>
          <p:cNvPr id="49155"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6398" y="1440544"/>
            <a:ext cx="3479800"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Прямоугольник 5"/>
          <p:cNvSpPr>
            <a:spLocks noChangeArrowheads="1"/>
          </p:cNvSpPr>
          <p:nvPr/>
        </p:nvSpPr>
        <p:spPr bwMode="auto">
          <a:xfrm>
            <a:off x="347056" y="226951"/>
            <a:ext cx="421663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ru-RU" sz="2000" dirty="0"/>
              <a:t>Fitch, W. M. (1970). </a:t>
            </a:r>
            <a:r>
              <a:rPr lang="en-US" altLang="ru-RU" sz="2000" b="1" dirty="0"/>
              <a:t>Distinguishing homologous from analogous proteins. </a:t>
            </a:r>
            <a:r>
              <a:rPr lang="en-US" altLang="ru-RU" sz="2000" dirty="0"/>
              <a:t>Systematic Biology 19 (2): 99-113.</a:t>
            </a:r>
            <a:endParaRPr lang="ru-RU" altLang="ru-RU" sz="2000" dirty="0"/>
          </a:p>
        </p:txBody>
      </p:sp>
      <p:sp>
        <p:nvSpPr>
          <p:cNvPr id="2" name="Rectangle 1"/>
          <p:cNvSpPr>
            <a:spLocks noChangeArrowheads="1"/>
          </p:cNvSpPr>
          <p:nvPr/>
        </p:nvSpPr>
        <p:spPr bwMode="auto">
          <a:xfrm>
            <a:off x="5430949" y="221900"/>
            <a:ext cx="59685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1" i="0" u="none" strike="noStrike" cap="none" normalizeH="0" baseline="0" dirty="0" err="1" smtClean="0">
                <a:ln>
                  <a:noFill/>
                </a:ln>
                <a:solidFill>
                  <a:schemeClr val="tx1"/>
                </a:solidFill>
                <a:effectLst/>
              </a:rPr>
              <a:t>OrthoDB</a:t>
            </a:r>
            <a:r>
              <a:rPr kumimoji="0" lang="ru-RU" altLang="ru-RU" b="1" i="0" u="none" strike="noStrike" cap="none" normalizeH="0" baseline="0" dirty="0" smtClean="0">
                <a:ln>
                  <a:noFill/>
                </a:ln>
                <a:solidFill>
                  <a:schemeClr val="tx1"/>
                </a:solidFill>
                <a:effectLst/>
              </a:rPr>
              <a:t> </a:t>
            </a:r>
            <a:r>
              <a:rPr kumimoji="0" lang="ru-RU" altLang="ru-RU" b="1" i="0" u="none" strike="noStrike" cap="none" normalizeH="0" baseline="0" dirty="0" err="1" smtClean="0">
                <a:ln>
                  <a:noFill/>
                </a:ln>
                <a:solidFill>
                  <a:schemeClr val="tx1"/>
                </a:solidFill>
                <a:effectLst/>
              </a:rPr>
              <a:t>in</a:t>
            </a:r>
            <a:r>
              <a:rPr kumimoji="0" lang="ru-RU" altLang="ru-RU" b="1" i="0" u="none" strike="noStrike" cap="none" normalizeH="0" baseline="0" dirty="0" smtClean="0">
                <a:ln>
                  <a:noFill/>
                </a:ln>
                <a:solidFill>
                  <a:schemeClr val="tx1"/>
                </a:solidFill>
                <a:effectLst/>
              </a:rPr>
              <a:t> 2020: </a:t>
            </a:r>
            <a:r>
              <a:rPr kumimoji="0" lang="ru-RU" altLang="ru-RU" b="1" i="0" u="none" strike="noStrike" cap="none" normalizeH="0" baseline="0" dirty="0" err="1" smtClean="0">
                <a:ln>
                  <a:noFill/>
                </a:ln>
                <a:solidFill>
                  <a:schemeClr val="tx1"/>
                </a:solidFill>
                <a:effectLst/>
              </a:rPr>
              <a:t>evolutionary</a:t>
            </a:r>
            <a:r>
              <a:rPr kumimoji="0" lang="ru-RU" altLang="ru-RU" b="1" i="0" u="none" strike="noStrike" cap="none" normalizeH="0" baseline="0" dirty="0" smtClean="0">
                <a:ln>
                  <a:noFill/>
                </a:ln>
                <a:solidFill>
                  <a:schemeClr val="tx1"/>
                </a:solidFill>
                <a:effectLst/>
              </a:rPr>
              <a:t> </a:t>
            </a:r>
            <a:r>
              <a:rPr kumimoji="0" lang="ru-RU" altLang="ru-RU" b="1" i="0" u="none" strike="noStrike" cap="none" normalizeH="0" baseline="0" dirty="0" err="1" smtClean="0">
                <a:ln>
                  <a:noFill/>
                </a:ln>
                <a:solidFill>
                  <a:schemeClr val="tx1"/>
                </a:solidFill>
                <a:effectLst/>
              </a:rPr>
              <a:t>and</a:t>
            </a:r>
            <a:r>
              <a:rPr kumimoji="0" lang="ru-RU" altLang="ru-RU" b="1" i="0" u="none" strike="noStrike" cap="none" normalizeH="0" baseline="0" dirty="0" smtClean="0">
                <a:ln>
                  <a:noFill/>
                </a:ln>
                <a:solidFill>
                  <a:schemeClr val="tx1"/>
                </a:solidFill>
                <a:effectLst/>
              </a:rPr>
              <a:t> </a:t>
            </a:r>
            <a:r>
              <a:rPr kumimoji="0" lang="ru-RU" altLang="ru-RU" b="1" i="0" u="none" strike="noStrike" cap="none" normalizeH="0" baseline="0" dirty="0" err="1" smtClean="0">
                <a:ln>
                  <a:noFill/>
                </a:ln>
                <a:solidFill>
                  <a:schemeClr val="tx1"/>
                </a:solidFill>
                <a:effectLst/>
              </a:rPr>
              <a:t>functional</a:t>
            </a:r>
            <a:r>
              <a:rPr kumimoji="0" lang="ru-RU" altLang="ru-RU" b="1" i="0" u="none" strike="noStrike" cap="none" normalizeH="0" baseline="0" dirty="0" smtClean="0">
                <a:ln>
                  <a:noFill/>
                </a:ln>
                <a:solidFill>
                  <a:schemeClr val="tx1"/>
                </a:solidFill>
                <a:effectLst/>
              </a:rPr>
              <a:t> </a:t>
            </a:r>
            <a:r>
              <a:rPr kumimoji="0" lang="ru-RU" altLang="ru-RU" b="1" i="0" u="none" strike="noStrike" cap="none" normalizeH="0" baseline="0" dirty="0" err="1" smtClean="0">
                <a:ln>
                  <a:noFill/>
                </a:ln>
                <a:solidFill>
                  <a:schemeClr val="tx1"/>
                </a:solidFill>
                <a:effectLst/>
              </a:rPr>
              <a:t>annotations</a:t>
            </a:r>
            <a:r>
              <a:rPr kumimoji="0" lang="ru-RU" altLang="ru-RU" b="1" i="0" u="none" strike="noStrike" cap="none" normalizeH="0" baseline="0" dirty="0" smtClean="0">
                <a:ln>
                  <a:noFill/>
                </a:ln>
                <a:solidFill>
                  <a:schemeClr val="tx1"/>
                </a:solidFill>
                <a:effectLst/>
              </a:rPr>
              <a:t> </a:t>
            </a:r>
            <a:r>
              <a:rPr kumimoji="0" lang="ru-RU" altLang="ru-RU" b="1" i="0" u="none" strike="noStrike" cap="none" normalizeH="0" baseline="0" dirty="0" err="1" smtClean="0">
                <a:ln>
                  <a:noFill/>
                </a:ln>
                <a:solidFill>
                  <a:schemeClr val="tx1"/>
                </a:solidFill>
                <a:effectLst/>
              </a:rPr>
              <a:t>of</a:t>
            </a:r>
            <a:r>
              <a:rPr kumimoji="0" lang="ru-RU" altLang="ru-RU" b="1" i="0" u="none" strike="noStrike" cap="none" normalizeH="0" baseline="0" dirty="0" smtClean="0">
                <a:ln>
                  <a:noFill/>
                </a:ln>
                <a:solidFill>
                  <a:schemeClr val="tx1"/>
                </a:solidFill>
                <a:effectLst/>
              </a:rPr>
              <a:t> </a:t>
            </a:r>
            <a:r>
              <a:rPr kumimoji="0" lang="ru-RU" altLang="ru-RU" b="1" i="0" u="none" strike="noStrike" cap="none" normalizeH="0" baseline="0" dirty="0" err="1" smtClean="0">
                <a:ln>
                  <a:noFill/>
                </a:ln>
                <a:solidFill>
                  <a:schemeClr val="tx1"/>
                </a:solidFill>
                <a:effectLst/>
              </a:rPr>
              <a:t>orthologs</a:t>
            </a:r>
            <a:r>
              <a:rPr kumimoji="0" lang="ru-RU" altLang="ru-RU" b="1" i="0" u="none" strike="noStrike" cap="none" normalizeH="0" baseline="0" dirty="0" smtClean="0">
                <a:ln>
                  <a:noFill/>
                </a:ln>
                <a:solidFill>
                  <a:schemeClr val="tx1"/>
                </a:solidFill>
                <a:effectLst/>
              </a:rPr>
              <a:t>. </a:t>
            </a:r>
          </a:p>
          <a:p>
            <a:pPr lvl="0" eaLnBrk="0" fontAlgn="base" hangingPunct="0">
              <a:spcBef>
                <a:spcPct val="0"/>
              </a:spcBef>
              <a:spcAft>
                <a:spcPct val="0"/>
              </a:spcAft>
            </a:pPr>
            <a:r>
              <a:rPr lang="en-US" dirty="0" smtClean="0"/>
              <a:t>Nucleic Acids Res.</a:t>
            </a:r>
            <a:r>
              <a:rPr lang="ru-RU" dirty="0" smtClean="0"/>
              <a:t> </a:t>
            </a:r>
            <a:r>
              <a:rPr kumimoji="0" lang="ru-RU" altLang="ru-RU" b="0" i="0" u="none" strike="noStrike" cap="none" normalizeH="0" baseline="0" dirty="0" smtClean="0">
                <a:ln>
                  <a:noFill/>
                </a:ln>
                <a:solidFill>
                  <a:schemeClr val="tx1"/>
                </a:solidFill>
                <a:effectLst/>
              </a:rPr>
              <a:t>2021. 49(D1):D389-D393. </a:t>
            </a:r>
          </a:p>
          <a:p>
            <a:pPr lvl="0" eaLnBrk="0" fontAlgn="base" hangingPunct="0">
              <a:spcBef>
                <a:spcPct val="0"/>
              </a:spcBef>
              <a:spcAft>
                <a:spcPct val="0"/>
              </a:spcAft>
            </a:pPr>
            <a:r>
              <a:rPr kumimoji="0" lang="ru-RU" altLang="ru-RU" b="0" i="0" u="none" strike="noStrike" cap="none" normalizeH="0" baseline="0" dirty="0" err="1" smtClean="0">
                <a:ln>
                  <a:noFill/>
                </a:ln>
                <a:solidFill>
                  <a:schemeClr val="tx1"/>
                </a:solidFill>
                <a:effectLst/>
              </a:rPr>
              <a:t>doi</a:t>
            </a:r>
            <a:r>
              <a:rPr kumimoji="0" lang="ru-RU" altLang="ru-RU" b="0" i="0" u="none" strike="noStrike" cap="none" normalizeH="0" baseline="0" dirty="0" smtClean="0">
                <a:ln>
                  <a:noFill/>
                </a:ln>
                <a:solidFill>
                  <a:schemeClr val="tx1"/>
                </a:solidFill>
                <a:effectLst/>
              </a:rPr>
              <a:t>: 10.1093/</a:t>
            </a:r>
            <a:r>
              <a:rPr kumimoji="0" lang="ru-RU" altLang="ru-RU" b="0" i="0" u="none" strike="noStrike" cap="none" normalizeH="0" baseline="0" dirty="0" err="1" smtClean="0">
                <a:ln>
                  <a:noFill/>
                </a:ln>
                <a:solidFill>
                  <a:schemeClr val="tx1"/>
                </a:solidFill>
                <a:effectLst/>
              </a:rPr>
              <a:t>nar</a:t>
            </a:r>
            <a:r>
              <a:rPr kumimoji="0" lang="ru-RU" altLang="ru-RU" b="0" i="0" u="none" strike="noStrike" cap="none" normalizeH="0" baseline="0" dirty="0" smtClean="0">
                <a:ln>
                  <a:noFill/>
                </a:ln>
                <a:solidFill>
                  <a:schemeClr val="tx1"/>
                </a:solidFill>
                <a:effectLst/>
              </a:rPr>
              <a:t>/gkaa1009. </a:t>
            </a:r>
          </a:p>
        </p:txBody>
      </p:sp>
      <p:pic>
        <p:nvPicPr>
          <p:cNvPr id="6" name="Рисунок 5"/>
          <p:cNvPicPr>
            <a:picLocks noChangeAspect="1"/>
          </p:cNvPicPr>
          <p:nvPr/>
        </p:nvPicPr>
        <p:blipFill>
          <a:blip r:embed="rId3"/>
          <a:stretch>
            <a:fillRect/>
          </a:stretch>
        </p:blipFill>
        <p:spPr>
          <a:xfrm>
            <a:off x="5561216" y="1440544"/>
            <a:ext cx="5708004" cy="4430427"/>
          </a:xfrm>
          <a:prstGeom prst="rect">
            <a:avLst/>
          </a:prstGeom>
        </p:spPr>
      </p:pic>
      <p:sp>
        <p:nvSpPr>
          <p:cNvPr id="7" name="Прямоугольник 6"/>
          <p:cNvSpPr/>
          <p:nvPr/>
        </p:nvSpPr>
        <p:spPr>
          <a:xfrm>
            <a:off x="8689860" y="5419890"/>
            <a:ext cx="2579360" cy="369332"/>
          </a:xfrm>
          <a:prstGeom prst="rect">
            <a:avLst/>
          </a:prstGeom>
        </p:spPr>
        <p:txBody>
          <a:bodyPr wrap="none">
            <a:spAutoFit/>
          </a:bodyPr>
          <a:lstStyle/>
          <a:p>
            <a:r>
              <a:rPr lang="en-US" dirty="0" smtClean="0">
                <a:hlinkClick r:id="rId4"/>
              </a:rPr>
              <a:t>https://www.orthodb.org</a:t>
            </a:r>
            <a:endParaRPr lang="ru-RU" dirty="0"/>
          </a:p>
        </p:txBody>
      </p:sp>
      <p:sp>
        <p:nvSpPr>
          <p:cNvPr id="8" name="Прямоугольник 7"/>
          <p:cNvSpPr/>
          <p:nvPr/>
        </p:nvSpPr>
        <p:spPr>
          <a:xfrm>
            <a:off x="4954385" y="5889286"/>
            <a:ext cx="7129517" cy="830997"/>
          </a:xfrm>
          <a:prstGeom prst="rect">
            <a:avLst/>
          </a:prstGeom>
        </p:spPr>
        <p:txBody>
          <a:bodyPr wrap="square">
            <a:spAutoFit/>
          </a:bodyPr>
          <a:lstStyle/>
          <a:p>
            <a:pPr algn="just"/>
            <a:r>
              <a:rPr lang="en-US" sz="1600" dirty="0" smtClean="0"/>
              <a:t>These include putative </a:t>
            </a:r>
            <a:r>
              <a:rPr lang="en-US" sz="1600" dirty="0" err="1" smtClean="0"/>
              <a:t>orthologs</a:t>
            </a:r>
            <a:r>
              <a:rPr lang="en-US" sz="1600" dirty="0" smtClean="0"/>
              <a:t> among 448 metazoan, 117 plant, 549 fungal, 148 </a:t>
            </a:r>
            <a:r>
              <a:rPr lang="en-US" sz="1600" dirty="0" err="1" smtClean="0"/>
              <a:t>protist</a:t>
            </a:r>
            <a:r>
              <a:rPr lang="en-US" sz="1600" dirty="0" smtClean="0"/>
              <a:t>, 5609 bacterial, and 404 archaeal genomes, picking up the best sequenced and annotated representatives for each species or operational taxonomic unit.</a:t>
            </a:r>
            <a:endParaRPr lang="ru-RU" sz="1600" dirty="0"/>
          </a:p>
        </p:txBody>
      </p:sp>
    </p:spTree>
    <p:extLst>
      <p:ext uri="{BB962C8B-B14F-4D97-AF65-F5344CB8AC3E}">
        <p14:creationId xmlns:p14="http://schemas.microsoft.com/office/powerpoint/2010/main" val="11255954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0"/>
          <p:cNvSpPr>
            <a:spLocks noGrp="1" noChangeArrowheads="1"/>
          </p:cNvSpPr>
          <p:nvPr>
            <p:ph type="title"/>
          </p:nvPr>
        </p:nvSpPr>
        <p:spPr>
          <a:xfrm>
            <a:off x="1749425" y="117475"/>
            <a:ext cx="7543800" cy="1003300"/>
          </a:xfrm>
        </p:spPr>
        <p:txBody>
          <a:bodyPr rtlCol="0">
            <a:normAutofit/>
          </a:bodyPr>
          <a:lstStyle/>
          <a:p>
            <a:pPr fontAlgn="auto">
              <a:spcAft>
                <a:spcPts val="0"/>
              </a:spcAft>
              <a:defRPr/>
            </a:pPr>
            <a:r>
              <a:rPr lang="ru-RU" altLang="ru-RU" sz="3200" b="1" dirty="0">
                <a:solidFill>
                  <a:schemeClr val="accent1">
                    <a:lumMod val="50000"/>
                  </a:schemeClr>
                </a:solidFill>
                <a:effectLst>
                  <a:outerShdw blurRad="38100" dist="38100" dir="2700000" algn="tl">
                    <a:srgbClr val="000000">
                      <a:alpha val="43137"/>
                    </a:srgbClr>
                  </a:outerShdw>
                </a:effectLst>
              </a:rPr>
              <a:t>Четвертичная структура</a:t>
            </a:r>
          </a:p>
        </p:txBody>
      </p:sp>
      <p:grpSp>
        <p:nvGrpSpPr>
          <p:cNvPr id="21508" name="Group 14"/>
          <p:cNvGrpSpPr>
            <a:grpSpLocks/>
          </p:cNvGrpSpPr>
          <p:nvPr/>
        </p:nvGrpSpPr>
        <p:grpSpPr bwMode="auto">
          <a:xfrm>
            <a:off x="981075" y="1033463"/>
            <a:ext cx="4538663" cy="5341937"/>
            <a:chOff x="-989" y="900"/>
            <a:chExt cx="7831" cy="6222"/>
          </a:xfrm>
        </p:grpSpPr>
        <p:pic>
          <p:nvPicPr>
            <p:cNvPr id="21514" name="Picture 4" descr="subed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 y="900"/>
              <a:ext cx="4421" cy="2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Line 10"/>
            <p:cNvSpPr>
              <a:spLocks noChangeShapeType="1"/>
            </p:cNvSpPr>
            <p:nvPr/>
          </p:nvSpPr>
          <p:spPr bwMode="auto">
            <a:xfrm>
              <a:off x="2928" y="2736"/>
              <a:ext cx="1680" cy="86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21516" name="Line 11"/>
            <p:cNvSpPr>
              <a:spLocks noChangeShapeType="1"/>
            </p:cNvSpPr>
            <p:nvPr/>
          </p:nvSpPr>
          <p:spPr bwMode="auto">
            <a:xfrm>
              <a:off x="2880" y="2304"/>
              <a:ext cx="1728" cy="129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21517" name="Line 12"/>
            <p:cNvSpPr>
              <a:spLocks noChangeShapeType="1"/>
            </p:cNvSpPr>
            <p:nvPr/>
          </p:nvSpPr>
          <p:spPr bwMode="auto">
            <a:xfrm>
              <a:off x="2736" y="2544"/>
              <a:ext cx="1872" cy="1056"/>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21518" name="Line 13"/>
            <p:cNvSpPr>
              <a:spLocks noChangeShapeType="1"/>
            </p:cNvSpPr>
            <p:nvPr/>
          </p:nvSpPr>
          <p:spPr bwMode="auto">
            <a:xfrm>
              <a:off x="2544" y="2640"/>
              <a:ext cx="2064" cy="96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ru-RU"/>
            </a:p>
          </p:txBody>
        </p:sp>
        <p:sp>
          <p:nvSpPr>
            <p:cNvPr id="21519" name="Text Box 5"/>
            <p:cNvSpPr txBox="1">
              <a:spLocks noChangeArrowheads="1"/>
            </p:cNvSpPr>
            <p:nvPr/>
          </p:nvSpPr>
          <p:spPr bwMode="auto">
            <a:xfrm>
              <a:off x="-989" y="3466"/>
              <a:ext cx="7831" cy="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Wingdings" panose="05000000000000000000" pitchFamily="2" charset="2"/>
                <a:buChar char="Ø"/>
              </a:pPr>
              <a:r>
                <a:rPr lang="en-US" altLang="ru-RU" sz="1800" b="1">
                  <a:solidFill>
                    <a:srgbClr val="000204"/>
                  </a:solidFill>
                  <a:latin typeface="Times New Roman" panose="02020603050405020304" pitchFamily="18" charset="0"/>
                  <a:cs typeface="Times New Roman" panose="02020603050405020304" pitchFamily="18" charset="0"/>
                </a:rPr>
                <a:t>  </a:t>
              </a:r>
              <a:r>
                <a:rPr lang="ru-RU" altLang="ru-RU" sz="1800" b="1">
                  <a:solidFill>
                    <a:srgbClr val="000204"/>
                  </a:solidFill>
                  <a:latin typeface="Times New Roman" panose="02020603050405020304" pitchFamily="18" charset="0"/>
                  <a:cs typeface="Times New Roman" panose="02020603050405020304" pitchFamily="18" charset="0"/>
                </a:rPr>
                <a:t>Ферритин</a:t>
              </a:r>
              <a:r>
                <a:rPr lang="ru-RU" altLang="ru-RU" sz="1800">
                  <a:solidFill>
                    <a:srgbClr val="000204"/>
                  </a:solidFill>
                  <a:latin typeface="Times New Roman" panose="02020603050405020304" pitchFamily="18" charset="0"/>
                  <a:cs typeface="Times New Roman" panose="02020603050405020304" pitchFamily="18" charset="0"/>
                </a:rPr>
                <a:t> образует третичную структуру из 4-х параллельных </a:t>
              </a:r>
              <a:r>
                <a:rPr lang="ru-RU" altLang="ru-RU" sz="1800">
                  <a:solidFill>
                    <a:srgbClr val="000204"/>
                  </a:solidFill>
                  <a:latin typeface="Times New Roman" panose="02020603050405020304" pitchFamily="18" charset="0"/>
                  <a:cs typeface="Times New Roman" panose="02020603050405020304" pitchFamily="18" charset="0"/>
                  <a:sym typeface="Symbol" panose="05050102010706020507" pitchFamily="18" charset="2"/>
                </a:rPr>
                <a:t></a:t>
              </a:r>
              <a:r>
                <a:rPr lang="ru-RU" altLang="ru-RU" sz="1800">
                  <a:solidFill>
                    <a:srgbClr val="000204"/>
                  </a:solidFill>
                  <a:latin typeface="Times New Roman" panose="02020603050405020304" pitchFamily="18" charset="0"/>
                  <a:cs typeface="Times New Roman" panose="02020603050405020304" pitchFamily="18" charset="0"/>
                </a:rPr>
                <a:t>-спиралей. </a:t>
              </a:r>
            </a:p>
            <a:p>
              <a:pPr eaLnBrk="1" hangingPunct="1">
                <a:lnSpc>
                  <a:spcPct val="100000"/>
                </a:lnSpc>
                <a:spcBef>
                  <a:spcPct val="0"/>
                </a:spcBef>
                <a:buFont typeface="Wingdings" panose="05000000000000000000" pitchFamily="2" charset="2"/>
                <a:buChar char="Ø"/>
              </a:pPr>
              <a:r>
                <a:rPr lang="en-US" altLang="ru-RU" sz="1800">
                  <a:solidFill>
                    <a:srgbClr val="000204"/>
                  </a:solidFill>
                  <a:latin typeface="Times New Roman" panose="02020603050405020304" pitchFamily="18" charset="0"/>
                  <a:cs typeface="Times New Roman" panose="02020603050405020304" pitchFamily="18" charset="0"/>
                </a:rPr>
                <a:t>  </a:t>
              </a:r>
              <a:r>
                <a:rPr lang="ru-RU" altLang="ru-RU" sz="1800">
                  <a:solidFill>
                    <a:srgbClr val="000204"/>
                  </a:solidFill>
                  <a:latin typeface="Times New Roman" panose="02020603050405020304" pitchFamily="18" charset="0"/>
                  <a:cs typeface="Times New Roman" panose="02020603050405020304" pitchFamily="18" charset="0"/>
                </a:rPr>
                <a:t>При объединении молекул в единый ансамбль образуется четвертичная структура,   в которую может входить до 24 молекул ферритина.</a:t>
              </a:r>
            </a:p>
            <a:p>
              <a:pPr eaLnBrk="1" hangingPunct="1">
                <a:lnSpc>
                  <a:spcPct val="100000"/>
                </a:lnSpc>
                <a:spcBef>
                  <a:spcPct val="0"/>
                </a:spcBef>
                <a:buFont typeface="Wingdings" panose="05000000000000000000" pitchFamily="2" charset="2"/>
                <a:buChar char="Ø"/>
              </a:pPr>
              <a:r>
                <a:rPr lang="ru-RU" altLang="ru-RU" sz="1800">
                  <a:solidFill>
                    <a:srgbClr val="000204"/>
                  </a:solidFill>
                  <a:latin typeface="Times New Roman" panose="02020603050405020304" pitchFamily="18" charset="0"/>
                  <a:cs typeface="Times New Roman" panose="02020603050405020304" pitchFamily="18" charset="0"/>
                </a:rPr>
                <a:t> </a:t>
              </a:r>
              <a:r>
                <a:rPr lang="ru-RU" altLang="ru-RU" sz="1800">
                  <a:latin typeface="Times New Roman" panose="02020603050405020304" pitchFamily="18" charset="0"/>
                  <a:cs typeface="Times New Roman" panose="02020603050405020304" pitchFamily="18" charset="0"/>
                </a:rPr>
                <a:t>Феррити́н - сложный белковый комплекс, выполняющий роль основного внутриклеточного депо железа у человека и животных (один комплекс ферритина может содержать до 4000 атомов железа).</a:t>
              </a:r>
              <a:endParaRPr lang="ru-RU" altLang="ru-RU" sz="1800">
                <a:solidFill>
                  <a:srgbClr val="000204"/>
                </a:solidFill>
                <a:latin typeface="Times New Roman" panose="02020603050405020304" pitchFamily="18" charset="0"/>
                <a:cs typeface="Times New Roman" panose="02020603050405020304" pitchFamily="18" charset="0"/>
              </a:endParaRPr>
            </a:p>
          </p:txBody>
        </p:sp>
      </p:grpSp>
      <p:pic>
        <p:nvPicPr>
          <p:cNvPr id="21509" name="Picture 9" descr="alpha-and-beta-chai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0" y="388938"/>
            <a:ext cx="3625850" cy="357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4" descr="1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4663" y="4090988"/>
            <a:ext cx="5167312"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5"/>
          <p:cNvSpPr>
            <a:spLocks noChangeArrowheads="1"/>
          </p:cNvSpPr>
          <p:nvPr/>
        </p:nvSpPr>
        <p:spPr bwMode="auto">
          <a:xfrm>
            <a:off x="7131050" y="6205538"/>
            <a:ext cx="27003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latin typeface="Times New Roman" panose="02020603050405020304" pitchFamily="18" charset="0"/>
                <a:cs typeface="Arial" panose="020B0604020202020204" pitchFamily="34" charset="0"/>
              </a:rPr>
              <a:t>РНК-полимераза </a:t>
            </a:r>
            <a:r>
              <a:rPr lang="en-US" altLang="ru-RU" sz="1800" b="1" i="1">
                <a:latin typeface="Times New Roman" panose="02020603050405020304" pitchFamily="18" charset="0"/>
                <a:cs typeface="Arial" panose="020B0604020202020204" pitchFamily="34" charset="0"/>
              </a:rPr>
              <a:t>E. coli</a:t>
            </a:r>
            <a:r>
              <a:rPr lang="en-US" altLang="ru-RU" sz="1800" b="1">
                <a:latin typeface="Times New Roman" panose="02020603050405020304" pitchFamily="18" charset="0"/>
                <a:cs typeface="Arial" panose="020B0604020202020204" pitchFamily="34" charset="0"/>
              </a:rPr>
              <a:t> </a:t>
            </a:r>
            <a:endParaRPr lang="ru-RU" altLang="ru-RU" sz="1800" b="1">
              <a:latin typeface="Times New Roman" panose="02020603050405020304" pitchFamily="18" charset="0"/>
              <a:cs typeface="Arial" panose="020B0604020202020204" pitchFamily="34" charset="0"/>
            </a:endParaRPr>
          </a:p>
        </p:txBody>
      </p:sp>
      <p:sp>
        <p:nvSpPr>
          <p:cNvPr id="21512" name="TextBox 3"/>
          <p:cNvSpPr txBox="1">
            <a:spLocks noChangeArrowheads="1"/>
          </p:cNvSpPr>
          <p:nvPr/>
        </p:nvSpPr>
        <p:spPr bwMode="auto">
          <a:xfrm>
            <a:off x="6319838" y="3579813"/>
            <a:ext cx="3660775"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latin typeface="Times New Roman" panose="02020603050405020304" pitchFamily="18" charset="0"/>
                <a:cs typeface="Times New Roman" panose="02020603050405020304" pitchFamily="18" charset="0"/>
              </a:rPr>
              <a:t>Гемоглобин</a:t>
            </a:r>
            <a:r>
              <a:rPr lang="ru-RU" altLang="ru-RU" sz="1800">
                <a:latin typeface="Times New Roman" panose="02020603050405020304" pitchFamily="18" charset="0"/>
                <a:cs typeface="Times New Roman" panose="02020603050405020304" pitchFamily="18" charset="0"/>
              </a:rPr>
              <a:t> (2</a:t>
            </a:r>
            <a:r>
              <a:rPr lang="el-GR" altLang="ru-RU" sz="1800">
                <a:latin typeface="Times New Roman" panose="02020603050405020304" pitchFamily="18" charset="0"/>
                <a:cs typeface="Times New Roman" panose="02020603050405020304" pitchFamily="18" charset="0"/>
              </a:rPr>
              <a:t>α</a:t>
            </a:r>
            <a:r>
              <a:rPr lang="ru-RU" altLang="ru-RU" sz="1800">
                <a:latin typeface="Times New Roman" panose="02020603050405020304" pitchFamily="18" charset="0"/>
                <a:cs typeface="Times New Roman" panose="02020603050405020304" pitchFamily="18" charset="0"/>
              </a:rPr>
              <a:t> и 2</a:t>
            </a:r>
            <a:r>
              <a:rPr lang="el-GR" altLang="ru-RU" sz="1800">
                <a:latin typeface="Times New Roman" panose="02020603050405020304" pitchFamily="18" charset="0"/>
                <a:cs typeface="Times New Roman" panose="02020603050405020304" pitchFamily="18" charset="0"/>
              </a:rPr>
              <a:t>β</a:t>
            </a:r>
            <a:r>
              <a:rPr lang="ru-RU" altLang="ru-RU" sz="1800">
                <a:latin typeface="Times New Roman" panose="02020603050405020304" pitchFamily="18" charset="0"/>
                <a:cs typeface="Times New Roman" panose="02020603050405020304" pitchFamily="18" charset="0"/>
              </a:rPr>
              <a:t> субъединицы)</a:t>
            </a:r>
          </a:p>
        </p:txBody>
      </p:sp>
      <p:pic>
        <p:nvPicPr>
          <p:cNvPr id="18"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8" y="4003675"/>
            <a:ext cx="5656262" cy="21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9443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descr="Structure">
            <a:hlinkClick r:id="rId3" tooltip="Go to Structure on ScienceDirect"/>
          </p:cNvPr>
          <p:cNvSpPr>
            <a:spLocks noChangeAspect="1" noChangeArrowheads="1"/>
          </p:cNvSpPr>
          <p:nvPr/>
        </p:nvSpPr>
        <p:spPr bwMode="auto">
          <a:xfrm>
            <a:off x="155575" y="-2809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sp>
        <p:nvSpPr>
          <p:cNvPr id="23556" name="Прямоугольник 3"/>
          <p:cNvSpPr>
            <a:spLocks noChangeArrowheads="1"/>
          </p:cNvSpPr>
          <p:nvPr/>
        </p:nvSpPr>
        <p:spPr bwMode="auto">
          <a:xfrm>
            <a:off x="965200" y="41275"/>
            <a:ext cx="101695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2000" dirty="0">
                <a:effectLst>
                  <a:outerShdw blurRad="38100" dist="38100" dir="2700000" algn="tl">
                    <a:srgbClr val="000000">
                      <a:alpha val="43137"/>
                    </a:srgbClr>
                  </a:outerShdw>
                </a:effectLst>
              </a:rPr>
              <a:t>Иерархическая классификация структур белковых доменов (CATH). Четырьмя основными уровнями классификации являются класс белка (C), архитектура (A), топология (T) и гомология (H). </a:t>
            </a:r>
          </a:p>
        </p:txBody>
      </p:sp>
      <p:pic>
        <p:nvPicPr>
          <p:cNvPr id="23557" name="Рисунок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3538" y="1260475"/>
            <a:ext cx="61341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Прямоугольник 9"/>
          <p:cNvSpPr>
            <a:spLocks noChangeArrowheads="1"/>
          </p:cNvSpPr>
          <p:nvPr/>
        </p:nvSpPr>
        <p:spPr bwMode="auto">
          <a:xfrm>
            <a:off x="7753350" y="3551238"/>
            <a:ext cx="595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a:t>α&amp;β</a:t>
            </a:r>
          </a:p>
        </p:txBody>
      </p:sp>
      <p:sp>
        <p:nvSpPr>
          <p:cNvPr id="23559" name="Прямоугольник 10"/>
          <p:cNvSpPr>
            <a:spLocks noChangeArrowheads="1"/>
          </p:cNvSpPr>
          <p:nvPr/>
        </p:nvSpPr>
        <p:spPr bwMode="auto">
          <a:xfrm>
            <a:off x="8451850" y="3205163"/>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a:t>α</a:t>
            </a:r>
          </a:p>
        </p:txBody>
      </p:sp>
      <p:sp>
        <p:nvSpPr>
          <p:cNvPr id="23560" name="Прямоугольник 11"/>
          <p:cNvSpPr>
            <a:spLocks noChangeArrowheads="1"/>
          </p:cNvSpPr>
          <p:nvPr/>
        </p:nvSpPr>
        <p:spPr bwMode="auto">
          <a:xfrm>
            <a:off x="8447088" y="3579813"/>
            <a:ext cx="307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a:t>β</a:t>
            </a:r>
          </a:p>
        </p:txBody>
      </p:sp>
      <p:sp>
        <p:nvSpPr>
          <p:cNvPr id="23561" name="Прямоугольник 12"/>
          <p:cNvSpPr>
            <a:spLocks noChangeArrowheads="1"/>
          </p:cNvSpPr>
          <p:nvPr/>
        </p:nvSpPr>
        <p:spPr bwMode="auto">
          <a:xfrm>
            <a:off x="6569075" y="1100138"/>
            <a:ext cx="2771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b="1"/>
              <a:t>С обеднённой вторичной </a:t>
            </a:r>
          </a:p>
          <a:p>
            <a:pPr eaLnBrk="1" hangingPunct="1"/>
            <a:r>
              <a:rPr lang="ru-RU" altLang="ru-RU" b="1"/>
              <a:t>структурой </a:t>
            </a:r>
          </a:p>
        </p:txBody>
      </p:sp>
      <p:cxnSp>
        <p:nvCxnSpPr>
          <p:cNvPr id="15" name="Прямая со стрелкой 14"/>
          <p:cNvCxnSpPr/>
          <p:nvPr/>
        </p:nvCxnSpPr>
        <p:spPr>
          <a:xfrm>
            <a:off x="8080375" y="1430338"/>
            <a:ext cx="123825" cy="449262"/>
          </a:xfrm>
          <a:prstGeom prst="straightConnector1">
            <a:avLst/>
          </a:prstGeom>
          <a:ln w="38100">
            <a:solidFill>
              <a:srgbClr val="864E8C"/>
            </a:solidFill>
            <a:tailEnd type="triangle"/>
          </a:ln>
        </p:spPr>
        <p:style>
          <a:lnRef idx="1">
            <a:schemeClr val="accent1"/>
          </a:lnRef>
          <a:fillRef idx="0">
            <a:schemeClr val="accent1"/>
          </a:fillRef>
          <a:effectRef idx="0">
            <a:schemeClr val="accent1"/>
          </a:effectRef>
          <a:fontRef idx="minor">
            <a:schemeClr val="tx1"/>
          </a:fontRef>
        </p:style>
      </p:cxnSp>
      <p:sp>
        <p:nvSpPr>
          <p:cNvPr id="23563" name="Прямоугольник 17"/>
          <p:cNvSpPr>
            <a:spLocks noChangeArrowheads="1"/>
          </p:cNvSpPr>
          <p:nvPr/>
        </p:nvSpPr>
        <p:spPr bwMode="auto">
          <a:xfrm>
            <a:off x="511175" y="1057275"/>
            <a:ext cx="47371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1600">
                <a:latin typeface="Times New Roman" panose="02020603050405020304" pitchFamily="18" charset="0"/>
              </a:rPr>
              <a:t>Структурные классы доменов: α, β, α–β и “Low Secondary Structure”, т. е. «со скудной вторичной структурой». Типичные архитектуры: “Non-bundle” – не-пучки», “Bundle” – «пучки», “Ribbon” – «ленты», “Barrel” – «цилиндры», «Sandwich» – «сэндвичи», “Roll” – «рулоны», “2-layer” и “3-layer sandwich”, т. е. «двухслойные» и «трехслойные сэндвичи», “Complex” - сложные для описания. Типичные топологии по физической классификации белков: глобино-подобная укладка; пучок типа «вверх-вниз»; ОБ-укладка; иммуноглобулиновая; рулет; трилистник; УБ-ролл; α/β-цилиндр; αβ-складка; двойная обмотка. Каждый слой сложен либо только из α-спиралей, либо только из β-тяжей. </a:t>
            </a:r>
          </a:p>
        </p:txBody>
      </p:sp>
      <p:sp>
        <p:nvSpPr>
          <p:cNvPr id="23564" name="Прямоугольник 18"/>
          <p:cNvSpPr>
            <a:spLocks noChangeArrowheads="1"/>
          </p:cNvSpPr>
          <p:nvPr/>
        </p:nvSpPr>
        <p:spPr bwMode="auto">
          <a:xfrm>
            <a:off x="155575" y="4819650"/>
            <a:ext cx="56991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a:t>А. В. Финкельштейн, О. Б. Птицын. Физика белка. Курс лекций с цветными и стереоскопическими иллюстрациями и задачами. 4-е издание, исправленное и дополненное. Москва: Книжный дом Университет. 2012. 524 с.</a:t>
            </a:r>
          </a:p>
        </p:txBody>
      </p:sp>
      <p:sp>
        <p:nvSpPr>
          <p:cNvPr id="23565" name="Rectangle 1"/>
          <p:cNvSpPr>
            <a:spLocks noChangeArrowheads="1"/>
          </p:cNvSpPr>
          <p:nvPr/>
        </p:nvSpPr>
        <p:spPr bwMode="auto">
          <a:xfrm>
            <a:off x="1590675" y="6138863"/>
            <a:ext cx="47498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ru-RU" altLang="ru-RU"/>
              <a:t> </a:t>
            </a:r>
            <a:r>
              <a:rPr lang="en-US" altLang="ru-RU"/>
              <a:t> Structure</a:t>
            </a:r>
            <a:r>
              <a:rPr lang="ru-RU" altLang="ru-RU"/>
              <a:t>.</a:t>
            </a:r>
            <a:r>
              <a:rPr lang="en-US" altLang="ru-RU"/>
              <a:t> </a:t>
            </a:r>
            <a:r>
              <a:rPr lang="ru-RU" altLang="ru-RU"/>
              <a:t>1997. 5(8):1093-1109. </a:t>
            </a:r>
            <a:r>
              <a:rPr lang="en-US" altLang="ru-RU">
                <a:hlinkClick r:id="rId5" tooltip="Persistent link using digital object identifier"/>
              </a:rPr>
              <a:t>https://doi.org/10.1016/S0969-2126(97)00260-8</a:t>
            </a:r>
            <a:endParaRPr lang="ru-RU" altLang="ru-RU"/>
          </a:p>
        </p:txBody>
      </p:sp>
      <p:sp>
        <p:nvSpPr>
          <p:cNvPr id="23566" name="Прямоугольник 19"/>
          <p:cNvSpPr>
            <a:spLocks noChangeArrowheads="1"/>
          </p:cNvSpPr>
          <p:nvPr/>
        </p:nvSpPr>
        <p:spPr bwMode="auto">
          <a:xfrm>
            <a:off x="9040813" y="6062663"/>
            <a:ext cx="18827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sz="1700" b="1"/>
              <a:t>UB </a:t>
            </a:r>
            <a:r>
              <a:rPr lang="ru-RU" altLang="ru-RU" sz="1700">
                <a:latin typeface="Times New Roman" panose="02020603050405020304" pitchFamily="18" charset="0"/>
              </a:rPr>
              <a:t>–</a:t>
            </a:r>
            <a:r>
              <a:rPr lang="en-US" altLang="ru-RU" sz="1700" b="1"/>
              <a:t> Ubiquitin-like</a:t>
            </a:r>
            <a:endParaRPr lang="ru-RU" altLang="ru-RU" sz="1700" b="1"/>
          </a:p>
        </p:txBody>
      </p:sp>
      <p:sp>
        <p:nvSpPr>
          <p:cNvPr id="23567" name="Прямоугольник 20"/>
          <p:cNvSpPr>
            <a:spLocks noChangeArrowheads="1"/>
          </p:cNvSpPr>
          <p:nvPr/>
        </p:nvSpPr>
        <p:spPr bwMode="auto">
          <a:xfrm>
            <a:off x="5519738" y="6102350"/>
            <a:ext cx="32480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sz="1700" b="1"/>
              <a:t>TIM </a:t>
            </a:r>
            <a:r>
              <a:rPr lang="ru-RU" altLang="ru-RU" sz="1700" b="1">
                <a:latin typeface="Times New Roman" panose="02020603050405020304" pitchFamily="18" charset="0"/>
              </a:rPr>
              <a:t>– </a:t>
            </a:r>
            <a:r>
              <a:rPr lang="en-US" altLang="ru-RU" sz="1700" b="1"/>
              <a:t>triose phosphate isomerase</a:t>
            </a:r>
            <a:endParaRPr lang="ru-RU" altLang="ru-RU" sz="1700" b="1"/>
          </a:p>
        </p:txBody>
      </p:sp>
    </p:spTree>
    <p:extLst>
      <p:ext uri="{BB962C8B-B14F-4D97-AF65-F5344CB8AC3E}">
        <p14:creationId xmlns:p14="http://schemas.microsoft.com/office/powerpoint/2010/main" val="6298764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62375" y="41275"/>
            <a:ext cx="4638675" cy="665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Прямоугольник 4"/>
          <p:cNvSpPr>
            <a:spLocks noChangeArrowheads="1"/>
          </p:cNvSpPr>
          <p:nvPr/>
        </p:nvSpPr>
        <p:spPr bwMode="auto">
          <a:xfrm>
            <a:off x="923925" y="2627313"/>
            <a:ext cx="23336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a:t>Издательство СПбГУ </a:t>
            </a:r>
          </a:p>
          <a:p>
            <a:pPr eaLnBrk="1" hangingPunct="1"/>
            <a:r>
              <a:rPr lang="ru-RU" altLang="ru-RU"/>
              <a:t>Год издания 2004 </a:t>
            </a:r>
          </a:p>
          <a:p>
            <a:pPr eaLnBrk="1" hangingPunct="1"/>
            <a:r>
              <a:rPr lang="ru-RU" altLang="ru-RU"/>
              <a:t>ISBN 5-288-03377-3</a:t>
            </a:r>
          </a:p>
          <a:p>
            <a:pPr eaLnBrk="1" hangingPunct="1"/>
            <a:r>
              <a:rPr lang="ru-RU" altLang="ru-RU"/>
              <a:t>Страниц: 156</a:t>
            </a:r>
          </a:p>
        </p:txBody>
      </p:sp>
      <p:sp>
        <p:nvSpPr>
          <p:cNvPr id="25605" name="Прямоугольник 5"/>
          <p:cNvSpPr>
            <a:spLocks noChangeArrowheads="1"/>
          </p:cNvSpPr>
          <p:nvPr/>
        </p:nvSpPr>
        <p:spPr bwMode="auto">
          <a:xfrm>
            <a:off x="8505825" y="2627313"/>
            <a:ext cx="3505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ru-RU" altLang="ru-RU"/>
              <a:t>Падкина Марина Владимировна</a:t>
            </a:r>
          </a:p>
          <a:p>
            <a:pPr eaLnBrk="1" hangingPunct="1"/>
            <a:r>
              <a:rPr lang="ru-RU" altLang="ru-RU"/>
              <a:t>д.б.н., профессор кафедры генетики и биотехнологии СПбГУ</a:t>
            </a:r>
          </a:p>
        </p:txBody>
      </p:sp>
    </p:spTree>
    <p:extLst>
      <p:ext uri="{BB962C8B-B14F-4D97-AF65-F5344CB8AC3E}">
        <p14:creationId xmlns:p14="http://schemas.microsoft.com/office/powerpoint/2010/main" val="305122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564" y="1836248"/>
            <a:ext cx="8899525" cy="331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5" name="Прямоугольник 3"/>
          <p:cNvSpPr>
            <a:spLocks noChangeArrowheads="1"/>
          </p:cNvSpPr>
          <p:nvPr/>
        </p:nvSpPr>
        <p:spPr bwMode="auto">
          <a:xfrm>
            <a:off x="3394825" y="5149360"/>
            <a:ext cx="60769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dirty="0"/>
              <a:t>Homo sapiens                                                  Arabidopsis thaliana</a:t>
            </a:r>
          </a:p>
          <a:p>
            <a:pPr eaLnBrk="1" hangingPunct="1">
              <a:spcBef>
                <a:spcPct val="0"/>
              </a:spcBef>
              <a:buFontTx/>
              <a:buNone/>
            </a:pPr>
            <a:r>
              <a:rPr lang="en-US" altLang="ru-RU" sz="1800" dirty="0"/>
              <a:t>   caspase 8                                                             </a:t>
            </a:r>
            <a:r>
              <a:rPr lang="en-US" altLang="ru-RU" sz="1800" dirty="0" err="1"/>
              <a:t>metacaspase</a:t>
            </a:r>
            <a:r>
              <a:rPr lang="en-US" altLang="ru-RU" sz="1800" dirty="0"/>
              <a:t> 9</a:t>
            </a:r>
            <a:endParaRPr lang="ru-RU" altLang="ru-RU" sz="1800" dirty="0"/>
          </a:p>
          <a:p>
            <a:pPr eaLnBrk="1" hangingPunct="1">
              <a:spcBef>
                <a:spcPct val="0"/>
              </a:spcBef>
              <a:buFontTx/>
              <a:buNone/>
            </a:pPr>
            <a:endParaRPr lang="en-US" altLang="ru-RU" sz="1800" dirty="0"/>
          </a:p>
        </p:txBody>
      </p:sp>
      <p:sp>
        <p:nvSpPr>
          <p:cNvPr id="8196" name="Прямоугольник 4"/>
          <p:cNvSpPr>
            <a:spLocks noChangeArrowheads="1"/>
          </p:cNvSpPr>
          <p:nvPr/>
        </p:nvSpPr>
        <p:spPr bwMode="auto">
          <a:xfrm>
            <a:off x="8045451" y="6165850"/>
            <a:ext cx="2347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t>Vercammen et al, 2007</a:t>
            </a:r>
            <a:endParaRPr lang="ru-RU" altLang="ru-RU" sz="1800"/>
          </a:p>
        </p:txBody>
      </p:sp>
      <p:sp>
        <p:nvSpPr>
          <p:cNvPr id="5" name="Rectangle 4"/>
          <p:cNvSpPr>
            <a:spLocks noChangeArrowheads="1"/>
          </p:cNvSpPr>
          <p:nvPr/>
        </p:nvSpPr>
        <p:spPr bwMode="auto">
          <a:xfrm>
            <a:off x="3303385" y="362229"/>
            <a:ext cx="560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800" dirty="0"/>
              <a:t>CASPASES: </a:t>
            </a:r>
            <a:r>
              <a:rPr lang="ru-RU" altLang="ru-RU" sz="1800" b="1" dirty="0" err="1">
                <a:solidFill>
                  <a:srgbClr val="FF0000"/>
                </a:solidFill>
              </a:rPr>
              <a:t>C</a:t>
            </a:r>
            <a:r>
              <a:rPr lang="ru-RU" altLang="ru-RU" sz="1800" dirty="0" err="1"/>
              <a:t>ysteine</a:t>
            </a:r>
            <a:r>
              <a:rPr lang="ru-RU" altLang="ru-RU" sz="1800" dirty="0"/>
              <a:t> </a:t>
            </a:r>
            <a:r>
              <a:rPr lang="ru-RU" altLang="ru-RU" sz="1800" b="1" dirty="0" err="1">
                <a:solidFill>
                  <a:srgbClr val="FF0000"/>
                </a:solidFill>
              </a:rPr>
              <a:t>A</a:t>
            </a:r>
            <a:r>
              <a:rPr lang="ru-RU" altLang="ru-RU" sz="1800" dirty="0" err="1"/>
              <a:t>spartate</a:t>
            </a:r>
            <a:r>
              <a:rPr lang="ru-RU" altLang="ru-RU" sz="1800" dirty="0"/>
              <a:t> </a:t>
            </a:r>
            <a:r>
              <a:rPr lang="ru-RU" altLang="ru-RU" sz="1800" b="1" dirty="0" err="1">
                <a:solidFill>
                  <a:srgbClr val="FF0000"/>
                </a:solidFill>
              </a:rPr>
              <a:t>S</a:t>
            </a:r>
            <a:r>
              <a:rPr lang="ru-RU" altLang="ru-RU" sz="1800" dirty="0" err="1"/>
              <a:t>pecific</a:t>
            </a:r>
            <a:r>
              <a:rPr lang="ru-RU" altLang="ru-RU" sz="1800" dirty="0"/>
              <a:t> </a:t>
            </a:r>
            <a:r>
              <a:rPr lang="ru-RU" altLang="ru-RU" sz="1800" b="1" dirty="0" err="1">
                <a:solidFill>
                  <a:srgbClr val="FF0000"/>
                </a:solidFill>
              </a:rPr>
              <a:t>P</a:t>
            </a:r>
            <a:r>
              <a:rPr lang="ru-RU" altLang="ru-RU" sz="1800" dirty="0" err="1"/>
              <a:t>rote</a:t>
            </a:r>
            <a:r>
              <a:rPr lang="ru-RU" altLang="ru-RU" sz="1800" b="1" dirty="0" err="1">
                <a:solidFill>
                  <a:srgbClr val="FF0000"/>
                </a:solidFill>
              </a:rPr>
              <a:t>ASE</a:t>
            </a:r>
            <a:r>
              <a:rPr lang="ru-RU" altLang="ru-RU" sz="1800" dirty="0" err="1"/>
              <a:t>s</a:t>
            </a:r>
            <a:r>
              <a:rPr lang="ru-RU" altLang="ru-RU" sz="1800" dirty="0"/>
              <a:t> </a:t>
            </a:r>
          </a:p>
        </p:txBody>
      </p:sp>
      <p:sp>
        <p:nvSpPr>
          <p:cNvPr id="6" name="Прямоугольник 4"/>
          <p:cNvSpPr>
            <a:spLocks noChangeArrowheads="1"/>
          </p:cNvSpPr>
          <p:nvPr/>
        </p:nvSpPr>
        <p:spPr bwMode="auto">
          <a:xfrm>
            <a:off x="1670859" y="1004838"/>
            <a:ext cx="92198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1800" dirty="0">
                <a:solidFill>
                  <a:srgbClr val="222222"/>
                </a:solidFill>
                <a:latin typeface="Arial" panose="020B0604020202020204" pitchFamily="34" charset="0"/>
              </a:rPr>
              <a:t>Члены семейства C14 пептидаз, осуществляющих гидролиз пептидных связей субстратов с использованием каталитической диады - цистеина и гистидина.</a:t>
            </a:r>
            <a:endParaRPr lang="ru-RU" altLang="ru-RU" sz="1800" dirty="0"/>
          </a:p>
        </p:txBody>
      </p:sp>
    </p:spTree>
    <p:extLst>
      <p:ext uri="{BB962C8B-B14F-4D97-AF65-F5344CB8AC3E}">
        <p14:creationId xmlns:p14="http://schemas.microsoft.com/office/powerpoint/2010/main" val="2373060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0726" y="692151"/>
            <a:ext cx="835342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Прямоугольник 4"/>
          <p:cNvSpPr>
            <a:spLocks noChangeArrowheads="1"/>
          </p:cNvSpPr>
          <p:nvPr/>
        </p:nvSpPr>
        <p:spPr bwMode="auto">
          <a:xfrm>
            <a:off x="2892425" y="6021388"/>
            <a:ext cx="7632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rPr>
              <a:t>Metacaspases versus caspases in development and cell fate regulation</a:t>
            </a:r>
            <a:r>
              <a:rPr lang="ru-RU" altLang="ru-RU" sz="1800">
                <a:latin typeface="Arial" panose="020B0604020202020204" pitchFamily="34" charset="0"/>
              </a:rPr>
              <a:t>.</a:t>
            </a:r>
            <a:endParaRPr lang="ru-RU" altLang="ru-RU" sz="1800" i="1">
              <a:latin typeface="Arial" panose="020B0604020202020204" pitchFamily="34" charset="0"/>
            </a:endParaRPr>
          </a:p>
          <a:p>
            <a:pPr eaLnBrk="1" hangingPunct="1">
              <a:spcBef>
                <a:spcPct val="0"/>
              </a:spcBef>
              <a:buFontTx/>
              <a:buNone/>
            </a:pPr>
            <a:r>
              <a:rPr lang="en-US" altLang="ru-RU" sz="1800" i="1">
                <a:latin typeface="Arial" panose="020B0604020202020204" pitchFamily="34" charset="0"/>
              </a:rPr>
              <a:t>C</a:t>
            </a:r>
            <a:r>
              <a:rPr lang="en-US" altLang="ru-RU" sz="1800" i="1">
                <a:solidFill>
                  <a:srgbClr val="222222"/>
                </a:solidFill>
                <a:latin typeface="Arial" panose="020B0604020202020204" pitchFamily="34" charset="0"/>
              </a:rPr>
              <a:t>ell Death and Differentiation</a:t>
            </a:r>
            <a:r>
              <a:rPr lang="en-US" altLang="ru-RU" sz="1800">
                <a:solidFill>
                  <a:srgbClr val="222222"/>
                </a:solidFill>
                <a:latin typeface="Arial" panose="020B0604020202020204" pitchFamily="34" charset="0"/>
              </a:rPr>
              <a:t> </a:t>
            </a:r>
            <a:r>
              <a:rPr lang="en-US" altLang="ru-RU" sz="1800" b="1">
                <a:solidFill>
                  <a:srgbClr val="222222"/>
                </a:solidFill>
                <a:latin typeface="Arial" panose="020B0604020202020204" pitchFamily="34" charset="0"/>
              </a:rPr>
              <a:t>volume24</a:t>
            </a:r>
            <a:r>
              <a:rPr lang="en-US" altLang="ru-RU" sz="1800">
                <a:solidFill>
                  <a:srgbClr val="222222"/>
                </a:solidFill>
                <a:latin typeface="Arial" panose="020B0604020202020204" pitchFamily="34" charset="0"/>
              </a:rPr>
              <a:t>, pages1314–1325 (2017)</a:t>
            </a:r>
            <a:r>
              <a:rPr lang="ru-RU" altLang="ru-RU" sz="1800">
                <a:solidFill>
                  <a:srgbClr val="222222"/>
                </a:solidFill>
                <a:latin typeface="Arial" panose="020B0604020202020204" pitchFamily="34" charset="0"/>
              </a:rPr>
              <a:t>.</a:t>
            </a:r>
            <a:endParaRPr lang="ru-RU" altLang="ru-RU" sz="1800">
              <a:latin typeface="Arial" panose="020B0604020202020204" pitchFamily="34" charset="0"/>
            </a:endParaRPr>
          </a:p>
        </p:txBody>
      </p:sp>
    </p:spTree>
    <p:extLst>
      <p:ext uri="{BB962C8B-B14F-4D97-AF65-F5344CB8AC3E}">
        <p14:creationId xmlns:p14="http://schemas.microsoft.com/office/powerpoint/2010/main" val="2103467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Рисунок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6888" y="115889"/>
            <a:ext cx="655320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Прямоугольник 4"/>
          <p:cNvSpPr>
            <a:spLocks noChangeArrowheads="1"/>
          </p:cNvSpPr>
          <p:nvPr/>
        </p:nvSpPr>
        <p:spPr bwMode="auto">
          <a:xfrm>
            <a:off x="1524000" y="4652963"/>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1400">
                <a:solidFill>
                  <a:srgbClr val="222222"/>
                </a:solidFill>
                <a:latin typeface="Times New Roman Cyr" panose="02020603050405020304" pitchFamily="18" charset="0"/>
                <a:ea typeface="Calibri" panose="020F0502020204030204" pitchFamily="34" charset="0"/>
                <a:cs typeface="Times New Roman Cyr" panose="02020603050405020304" pitchFamily="18" charset="0"/>
              </a:rPr>
              <a:t>Упрощенное представление гипотетической эволюции метакаспаз.</a:t>
            </a:r>
            <a:r>
              <a:rPr lang="ru-RU" altLang="ru-RU" sz="1400">
                <a:latin typeface="Times New Roman Cyr" panose="02020603050405020304" pitchFamily="18" charset="0"/>
                <a:ea typeface="Calibri" panose="020F0502020204030204" pitchFamily="34" charset="0"/>
                <a:cs typeface="Times New Roman Cyr" panose="02020603050405020304" pitchFamily="18" charset="0"/>
              </a:rPr>
              <a:t> Двумя предложенными предковыми формами метакаспаз в бактериях являются метакаспазы типа I (MC1) и метакаспазоподобная протеаза, не имеющая домена p10 (MCP). Метакаспазы типа I присутствуют у большинства эукариот. Метакаспазы типа II исключительно у высших растений и зеленых водорослей, потенциально полученных из первичного эндосимбиоза (поскольку они отсутствуют в красных водорослях и глаукофитах). Метакаспазы типа III обнаружены в группах, которые подверглись вторичным эндосимбиотическим событиям (например, гетероконты, гаптофиты, криптофиты и эвглениды). Отсутствие в оомицетах и инфузориях </a:t>
            </a:r>
            <a:r>
              <a:rPr lang="ru-RU" altLang="ru-RU" sz="1400">
                <a:solidFill>
                  <a:srgbClr val="222222"/>
                </a:solidFill>
                <a:latin typeface="Times New Roman Cyr" panose="02020603050405020304" pitchFamily="18" charset="0"/>
                <a:ea typeface="Calibri" panose="020F0502020204030204" pitchFamily="34" charset="0"/>
                <a:cs typeface="Times New Roman Cyr" panose="02020603050405020304" pitchFamily="18" charset="0"/>
              </a:rPr>
              <a:t>(пунктирная линия), как предполагается, происходит из вторичной потери, возможно связанной с потерей пластид. </a:t>
            </a:r>
            <a:endParaRPr lang="ru-RU" altLang="ru-RU" sz="1400">
              <a:latin typeface="Times New Roman Cyr" panose="02020603050405020304" pitchFamily="18" charset="0"/>
              <a:ea typeface="Calibri" panose="020F0502020204030204" pitchFamily="34" charset="0"/>
              <a:cs typeface="Times New Roman Cyr" panose="02020603050405020304" pitchFamily="18" charset="0"/>
            </a:endParaRPr>
          </a:p>
        </p:txBody>
      </p:sp>
      <p:sp>
        <p:nvSpPr>
          <p:cNvPr id="11268" name="Прямоугольник 5"/>
          <p:cNvSpPr>
            <a:spLocks noChangeArrowheads="1"/>
          </p:cNvSpPr>
          <p:nvPr/>
        </p:nvSpPr>
        <p:spPr bwMode="auto">
          <a:xfrm>
            <a:off x="4992688" y="6492876"/>
            <a:ext cx="5657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b="1">
                <a:latin typeface="AdvNewsGothicB"/>
              </a:rPr>
              <a:t>Cell Death and Disease (2013) 4, e490; doi:10.1038/cddis.2013.21</a:t>
            </a:r>
            <a:endParaRPr lang="ru-RU" altLang="ru-RU" sz="1400" b="1"/>
          </a:p>
        </p:txBody>
      </p:sp>
    </p:spTree>
    <p:extLst>
      <p:ext uri="{BB962C8B-B14F-4D97-AF65-F5344CB8AC3E}">
        <p14:creationId xmlns:p14="http://schemas.microsoft.com/office/powerpoint/2010/main" val="317425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69851"/>
            <a:ext cx="6561138"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Прямоугольник 4"/>
          <p:cNvSpPr>
            <a:spLocks noChangeArrowheads="1"/>
          </p:cNvSpPr>
          <p:nvPr/>
        </p:nvSpPr>
        <p:spPr bwMode="auto">
          <a:xfrm>
            <a:off x="1606550" y="4195764"/>
            <a:ext cx="90360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1200" b="1">
                <a:solidFill>
                  <a:srgbClr val="222222"/>
                </a:solidFill>
                <a:latin typeface="Arial" panose="020B0604020202020204" pitchFamily="34" charset="0"/>
              </a:rPr>
              <a:t>Гипотетический сценарий появления механизма апоптоза и его эволюция.</a:t>
            </a:r>
            <a:r>
              <a:rPr lang="ru-RU" altLang="ru-RU" sz="1200">
                <a:solidFill>
                  <a:srgbClr val="222222"/>
                </a:solidFill>
                <a:latin typeface="Arial" panose="020B0604020202020204" pitchFamily="34" charset="0"/>
              </a:rPr>
              <a:t> </a:t>
            </a:r>
          </a:p>
          <a:p>
            <a:pPr algn="just" eaLnBrk="1" hangingPunct="1">
              <a:spcBef>
                <a:spcPct val="0"/>
              </a:spcBef>
              <a:buFontTx/>
              <a:buNone/>
            </a:pPr>
            <a:r>
              <a:rPr lang="ru-RU" altLang="ru-RU" sz="1200">
                <a:solidFill>
                  <a:srgbClr val="222222"/>
                </a:solidFill>
                <a:latin typeface="Arial" panose="020B0604020202020204" pitchFamily="34" charset="0"/>
              </a:rPr>
              <a:t>A: Мир прокариот, клетки архей и α-протеобактерии. В это время произошли множественные переносы генов, которые могли привести к включению генов метакаспаз в геномы архей и генов токсинов в геномы бактерий. B: Предковая архея содержала метакаспазы и предковые α-протеобактерии содержали такие элементы, как цитохром c и порины. C: Заражение археи этими α-протеабактериями дало предковую эукариотическую клетку. D: Ядро эволюционировало, и произошел перенос генов из протомитохондрии в ядро ​​хозяина, что привело к возникновению последнего общего предка эукариот (LCEA). E: Возникли ранние эукариоты, в том числе паразитические простейшие. F: Последний общий предок эукариот также породил многоклеточные организмы. G: Эволюция семейства метакапаз отражает диверсификацию животных. Каспазы, паракаспазы и контрольные элементы, такие как семейство Bcl, появились в некоторых группах, возможно, в результате дальнейших переносов генов. H: вторичный эндосимбиоз произошел между ранними эукариотами и цианобактериями. I: Стабилизация пластиды привела к появлению растений. Этот сценарий предполагает, что вторичный эндосимбиоз произошел после того, как эукариоты стали многоклеточными. Многоклеточность могла возникнуть не один раз. Аппарат апоптоза, гомологичный существующим бактериям, возможно, был потерян после того, как митохондрия стала стабилизированной в клетке-хозяине.</a:t>
            </a:r>
            <a:endParaRPr lang="ru-RU" altLang="ru-RU" sz="1200"/>
          </a:p>
        </p:txBody>
      </p:sp>
      <p:sp>
        <p:nvSpPr>
          <p:cNvPr id="12292" name="Прямоугольник 5"/>
          <p:cNvSpPr>
            <a:spLocks noChangeArrowheads="1"/>
          </p:cNvSpPr>
          <p:nvPr/>
        </p:nvSpPr>
        <p:spPr bwMode="auto">
          <a:xfrm>
            <a:off x="6888163" y="82551"/>
            <a:ext cx="673100"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r>
              <a:rPr lang="en-US" altLang="ru-RU" sz="1000" b="1" dirty="0">
                <a:solidFill>
                  <a:schemeClr val="bg1">
                    <a:lumMod val="50000"/>
                  </a:schemeClr>
                </a:solidFill>
                <a:effectLst>
                  <a:outerShdw blurRad="38100" dist="38100" dir="2700000" algn="tl">
                    <a:srgbClr val="000000">
                      <a:alpha val="43137"/>
                    </a:srgbClr>
                  </a:outerShdw>
                </a:effectLst>
                <a:latin typeface="Arial" panose="020B0604020202020204" pitchFamily="34" charset="0"/>
              </a:rPr>
              <a:t>Plasmid</a:t>
            </a:r>
            <a:endParaRPr lang="ru-RU" altLang="ru-RU" sz="1000" b="1" dirty="0">
              <a:solidFill>
                <a:schemeClr val="bg1">
                  <a:lumMod val="50000"/>
                </a:schemeClr>
              </a:solidFill>
              <a:effectLst>
                <a:outerShdw blurRad="38100" dist="38100" dir="2700000" algn="tl">
                  <a:srgbClr val="000000">
                    <a:alpha val="43137"/>
                  </a:srgbClr>
                </a:outerShdw>
              </a:effectLst>
            </a:endParaRPr>
          </a:p>
        </p:txBody>
      </p:sp>
      <p:sp>
        <p:nvSpPr>
          <p:cNvPr id="12293" name="Прямоугольник 6"/>
          <p:cNvSpPr>
            <a:spLocks noChangeArrowheads="1"/>
          </p:cNvSpPr>
          <p:nvPr/>
        </p:nvSpPr>
        <p:spPr bwMode="auto">
          <a:xfrm>
            <a:off x="6940550" y="2071688"/>
            <a:ext cx="603250"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r>
              <a:rPr lang="en-US" altLang="ru-RU" sz="1000" b="1" dirty="0">
                <a:solidFill>
                  <a:schemeClr val="bg1">
                    <a:lumMod val="50000"/>
                  </a:schemeClr>
                </a:solidFill>
                <a:effectLst>
                  <a:outerShdw blurRad="38100" dist="38100" dir="2700000" algn="tl">
                    <a:srgbClr val="000000">
                      <a:alpha val="43137"/>
                    </a:srgbClr>
                  </a:outerShdw>
                </a:effectLst>
                <a:latin typeface="Arial" panose="020B0604020202020204" pitchFamily="34" charset="0"/>
              </a:rPr>
              <a:t>Plastid</a:t>
            </a:r>
            <a:endParaRPr lang="ru-RU" altLang="ru-RU" sz="1000" b="1" dirty="0">
              <a:solidFill>
                <a:schemeClr val="bg1">
                  <a:lumMod val="50000"/>
                </a:schemeClr>
              </a:solidFill>
              <a:effectLst>
                <a:outerShdw blurRad="38100" dist="38100" dir="2700000" algn="tl">
                  <a:srgbClr val="000000">
                    <a:alpha val="43137"/>
                  </a:srgbClr>
                </a:outerShdw>
              </a:effectLst>
            </a:endParaRPr>
          </a:p>
        </p:txBody>
      </p:sp>
      <p:sp>
        <p:nvSpPr>
          <p:cNvPr id="12294" name="Прямоугольник 7"/>
          <p:cNvSpPr>
            <a:spLocks noChangeArrowheads="1"/>
          </p:cNvSpPr>
          <p:nvPr/>
        </p:nvSpPr>
        <p:spPr bwMode="auto">
          <a:xfrm>
            <a:off x="5880100" y="6564314"/>
            <a:ext cx="4787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a:latin typeface="AdvTTe45e47d2"/>
              </a:rPr>
              <a:t>Taylor-Brown and Hurd, </a:t>
            </a:r>
            <a:r>
              <a:rPr lang="en-US" altLang="ru-RU" sz="1400">
                <a:latin typeface="AdvTT7329fd89.I"/>
              </a:rPr>
              <a:t>Parasites &amp; Vectors, </a:t>
            </a:r>
            <a:r>
              <a:rPr lang="en-US" altLang="ru-RU" sz="1400">
                <a:latin typeface="AdvTTe45e47d2"/>
              </a:rPr>
              <a:t>2013, </a:t>
            </a:r>
            <a:r>
              <a:rPr lang="en-US" altLang="ru-RU" sz="1400">
                <a:latin typeface="AdvTTaf7f9f4f.B"/>
              </a:rPr>
              <a:t>6</a:t>
            </a:r>
            <a:r>
              <a:rPr lang="en-US" altLang="ru-RU" sz="1400">
                <a:latin typeface="AdvTTe45e47d2"/>
              </a:rPr>
              <a:t>:108</a:t>
            </a:r>
            <a:endParaRPr lang="ru-RU" altLang="ru-RU" sz="1400"/>
          </a:p>
        </p:txBody>
      </p:sp>
    </p:spTree>
    <p:extLst>
      <p:ext uri="{BB962C8B-B14F-4D97-AF65-F5344CB8AC3E}">
        <p14:creationId xmlns:p14="http://schemas.microsoft.com/office/powerpoint/2010/main" val="1162769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382588"/>
            <a:ext cx="31686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Прямоугольник 5"/>
          <p:cNvSpPr>
            <a:spLocks noChangeArrowheads="1"/>
          </p:cNvSpPr>
          <p:nvPr/>
        </p:nvSpPr>
        <p:spPr bwMode="auto">
          <a:xfrm>
            <a:off x="1614489" y="3429001"/>
            <a:ext cx="8967787"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ru-RU" altLang="ru-RU" sz="1600"/>
              <a:t>Прокариоты содержат метакаспазы и ортокаспазы. (A) Наше исследование выявило 11 208 последовательностей, гомологичных домену p20. Среди них 93 были обнаружены у организмов, принадлежащих к археям, а 11 115 - к бактериям. Последовательности, гомологичные домену p10, могут быть идентифицированы в 11 архейных и 1121 бактериальных последовательностях (метакаспазах), остальные представляют собой орто-каспазы. Из бактериальных ортокаспаз 8,6% лишены консервативной диады His-Cys и были названы псевдоортокаспазами. Псевдометаспазы или псевдоортокаспазы у архейных организмов не обнаружены. (B) Из всех обнаруженных псевдо-вариантов большинство было обнаружено у </a:t>
            </a:r>
            <a:r>
              <a:rPr lang="ru-RU" altLang="ru-RU" sz="1600" i="1"/>
              <a:t>Alphaproteobacteria</a:t>
            </a:r>
            <a:r>
              <a:rPr lang="ru-RU" altLang="ru-RU" sz="1600"/>
              <a:t> или </a:t>
            </a:r>
            <a:r>
              <a:rPr lang="ru-RU" altLang="ru-RU" sz="1600" i="1"/>
              <a:t>Cyanobacteria</a:t>
            </a:r>
            <a:r>
              <a:rPr lang="ru-RU" altLang="ru-RU" sz="1600"/>
              <a:t> (левая панель), в то время как истинные варианты (предположительно активные ферменты) распределены между бактериальными группами (тип; класс </a:t>
            </a:r>
            <a:r>
              <a:rPr lang="ru-RU" altLang="ru-RU" sz="1600" i="1"/>
              <a:t>Proteobacteria</a:t>
            </a:r>
            <a:r>
              <a:rPr lang="ru-RU" altLang="ru-RU" sz="1600"/>
              <a:t>) от </a:t>
            </a:r>
            <a:r>
              <a:rPr lang="ru-RU" altLang="ru-RU" sz="1600" i="1"/>
              <a:t>Alphaproteobacteria</a:t>
            </a:r>
            <a:r>
              <a:rPr lang="ru-RU" altLang="ru-RU" sz="1600"/>
              <a:t> до </a:t>
            </a:r>
            <a:r>
              <a:rPr lang="en-US" altLang="ru-RU" sz="1600" i="1"/>
              <a:t>Deltaproteobacteria</a:t>
            </a:r>
            <a:r>
              <a:rPr lang="ru-RU" altLang="ru-RU" sz="1600"/>
              <a:t> (правая панель). В таблице были названы только группы, содержащие более 5% последовательностей, кодирующих мета- и ортокаспазы.</a:t>
            </a:r>
          </a:p>
        </p:txBody>
      </p:sp>
      <p:pic>
        <p:nvPicPr>
          <p:cNvPr id="13316" name="Рисунок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1739" y="201614"/>
            <a:ext cx="5570537"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Прямоугольник 8"/>
          <p:cNvSpPr>
            <a:spLocks noChangeArrowheads="1"/>
          </p:cNvSpPr>
          <p:nvPr/>
        </p:nvSpPr>
        <p:spPr bwMode="auto">
          <a:xfrm>
            <a:off x="7319964" y="6211888"/>
            <a:ext cx="29733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ru-RU" sz="1800">
                <a:hlinkClick r:id="rId4"/>
              </a:rPr>
              <a:t>Front Plant Sci</a:t>
            </a:r>
            <a:r>
              <a:rPr lang="en-US" altLang="ru-RU" sz="1800"/>
              <a:t>. 2019</a:t>
            </a:r>
            <a:r>
              <a:rPr lang="ru-RU" altLang="ru-RU" sz="1800"/>
              <a:t>.</a:t>
            </a:r>
            <a:r>
              <a:rPr lang="en-US" altLang="ru-RU" sz="1800"/>
              <a:t> 10:293.</a:t>
            </a:r>
            <a:r>
              <a:rPr lang="ru-RU" altLang="ru-RU" sz="1800"/>
              <a:t> </a:t>
            </a:r>
          </a:p>
          <a:p>
            <a:pPr>
              <a:spcBef>
                <a:spcPct val="0"/>
              </a:spcBef>
              <a:buFontTx/>
              <a:buNone/>
            </a:pPr>
            <a:r>
              <a:rPr lang="en-US" altLang="ru-RU" sz="1800"/>
              <a:t>doi: </a:t>
            </a:r>
            <a:r>
              <a:rPr lang="en-US" altLang="ru-RU" sz="1800">
                <a:hlinkClick r:id="rId5"/>
              </a:rPr>
              <a:t>10.3389/fpls.2019.00293</a:t>
            </a:r>
            <a:endParaRPr lang="ru-RU" altLang="ru-RU" sz="1800"/>
          </a:p>
        </p:txBody>
      </p:sp>
    </p:spTree>
    <p:extLst>
      <p:ext uri="{BB962C8B-B14F-4D97-AF65-F5344CB8AC3E}">
        <p14:creationId xmlns:p14="http://schemas.microsoft.com/office/powerpoint/2010/main" val="2599385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0"/>
          <p:cNvSpPr>
            <a:spLocks noGrp="1" noChangeArrowheads="1"/>
          </p:cNvSpPr>
          <p:nvPr>
            <p:ph type="title"/>
          </p:nvPr>
        </p:nvSpPr>
        <p:spPr>
          <a:xfrm>
            <a:off x="3367508" y="195263"/>
            <a:ext cx="5599859" cy="858837"/>
          </a:xfrm>
        </p:spPr>
        <p:txBody>
          <a:bodyPr rtlCol="0">
            <a:normAutofit/>
          </a:bodyPr>
          <a:lstStyle/>
          <a:p>
            <a:pPr fontAlgn="auto">
              <a:spcAft>
                <a:spcPts val="0"/>
              </a:spcAft>
              <a:defRPr/>
            </a:pPr>
            <a:r>
              <a:rPr lang="ru-RU" altLang="ru-RU" sz="3200" b="1" dirty="0">
                <a:solidFill>
                  <a:schemeClr val="accent1">
                    <a:lumMod val="50000"/>
                  </a:schemeClr>
                </a:solidFill>
                <a:effectLst>
                  <a:outerShdw blurRad="38100" dist="38100" dir="2700000" algn="tl">
                    <a:srgbClr val="000000">
                      <a:alpha val="43137"/>
                    </a:srgbClr>
                  </a:outerShdw>
                </a:effectLst>
              </a:rPr>
              <a:t>Энергетика </a:t>
            </a:r>
            <a:r>
              <a:rPr lang="ru-RU" altLang="ru-RU" sz="3200" b="1" dirty="0" err="1">
                <a:solidFill>
                  <a:schemeClr val="accent1">
                    <a:lumMod val="50000"/>
                  </a:schemeClr>
                </a:solidFill>
                <a:effectLst>
                  <a:outerShdw blurRad="38100" dist="38100" dir="2700000" algn="tl">
                    <a:srgbClr val="000000">
                      <a:alpha val="43137"/>
                    </a:srgbClr>
                  </a:outerShdw>
                </a:effectLst>
              </a:rPr>
              <a:t>фолдинга</a:t>
            </a:r>
            <a:r>
              <a:rPr lang="ru-RU" altLang="ru-RU" sz="3200" b="1" dirty="0">
                <a:solidFill>
                  <a:schemeClr val="accent1">
                    <a:lumMod val="50000"/>
                  </a:schemeClr>
                </a:solidFill>
                <a:effectLst>
                  <a:outerShdw blurRad="38100" dist="38100" dir="2700000" algn="tl">
                    <a:srgbClr val="000000">
                      <a:alpha val="43137"/>
                    </a:srgbClr>
                  </a:outerShdw>
                </a:effectLst>
              </a:rPr>
              <a:t> белка</a:t>
            </a:r>
          </a:p>
        </p:txBody>
      </p:sp>
      <p:sp>
        <p:nvSpPr>
          <p:cNvPr id="26628" name="Rectangle 5"/>
          <p:cNvSpPr>
            <a:spLocks noChangeArrowheads="1"/>
          </p:cNvSpPr>
          <p:nvPr/>
        </p:nvSpPr>
        <p:spPr bwMode="auto">
          <a:xfrm>
            <a:off x="3287713" y="1484313"/>
            <a:ext cx="5486400" cy="987425"/>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118800" rIns="0" bIns="118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80000"/>
              </a:lnSpc>
              <a:spcBef>
                <a:spcPct val="40000"/>
              </a:spcBef>
              <a:buFontTx/>
              <a:buNone/>
            </a:pPr>
            <a:r>
              <a:rPr lang="ru-RU" altLang="ru-RU" sz="2400" b="1">
                <a:solidFill>
                  <a:schemeClr val="tx2"/>
                </a:solidFill>
                <a:latin typeface="Arial" panose="020B0604020202020204" pitchFamily="34" charset="0"/>
              </a:rPr>
              <a:t>У</a:t>
            </a:r>
            <a:r>
              <a:rPr lang="ru-RU" altLang="ru-RU" sz="2400" b="1">
                <a:solidFill>
                  <a:schemeClr val="tx2"/>
                </a:solidFill>
                <a:latin typeface="Arial" panose="020B0604020202020204" pitchFamily="34" charset="0"/>
                <a:cs typeface="Arial" panose="020B0604020202020204" pitchFamily="34" charset="0"/>
              </a:rPr>
              <a:t>равнение Гиббса-Гельмгольца</a:t>
            </a:r>
            <a:r>
              <a:rPr lang="ru-RU" altLang="ru-RU" sz="2400" b="1">
                <a:latin typeface="Arial" panose="020B0604020202020204" pitchFamily="34" charset="0"/>
              </a:rPr>
              <a:t> </a:t>
            </a:r>
          </a:p>
          <a:p>
            <a:pPr algn="ctr" eaLnBrk="1" hangingPunct="1">
              <a:lnSpc>
                <a:spcPct val="80000"/>
              </a:lnSpc>
              <a:spcBef>
                <a:spcPct val="40000"/>
              </a:spcBef>
              <a:buFontTx/>
              <a:buNone/>
            </a:pPr>
            <a:r>
              <a:rPr lang="ru-RU" altLang="ru-RU" sz="2400" b="1">
                <a:solidFill>
                  <a:srgbClr val="0000FF"/>
                </a:solidFill>
                <a:latin typeface="Arial" panose="020B0604020202020204" pitchFamily="34" charset="0"/>
                <a:cs typeface="Arial" panose="020B0604020202020204" pitchFamily="34" charset="0"/>
              </a:rPr>
              <a:t>ΔG = ΔH – TΔS</a:t>
            </a:r>
            <a:r>
              <a:rPr lang="ru-RU" altLang="ru-RU" sz="2400" b="1">
                <a:latin typeface="Arial" panose="020B0604020202020204" pitchFamily="34" charset="0"/>
              </a:rPr>
              <a:t> </a:t>
            </a:r>
          </a:p>
        </p:txBody>
      </p:sp>
      <p:sp>
        <p:nvSpPr>
          <p:cNvPr id="26629" name="Text Box 7"/>
          <p:cNvSpPr txBox="1">
            <a:spLocks noChangeArrowheads="1"/>
          </p:cNvSpPr>
          <p:nvPr/>
        </p:nvSpPr>
        <p:spPr bwMode="auto">
          <a:xfrm>
            <a:off x="2782888" y="2708275"/>
            <a:ext cx="6769100"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50000"/>
              </a:spcBef>
              <a:buFontTx/>
              <a:buNone/>
            </a:pPr>
            <a:r>
              <a:rPr lang="ru-RU" altLang="ru-RU" sz="2400" b="1">
                <a:solidFill>
                  <a:srgbClr val="0000FF"/>
                </a:solidFill>
                <a:latin typeface="Arial" panose="020B0604020202020204" pitchFamily="34" charset="0"/>
                <a:cs typeface="Arial" panose="020B0604020202020204" pitchFamily="34" charset="0"/>
              </a:rPr>
              <a:t>T</a:t>
            </a:r>
            <a:r>
              <a:rPr lang="ru-RU" altLang="ru-RU" sz="2400" b="1">
                <a:latin typeface="Arial" panose="020B0604020202020204" pitchFamily="34" charset="0"/>
                <a:cs typeface="Arial" panose="020B0604020202020204" pitchFamily="34" charset="0"/>
              </a:rPr>
              <a:t>—</a:t>
            </a:r>
            <a:r>
              <a:rPr lang="ru-RU" altLang="ru-RU" sz="2400" b="1">
                <a:solidFill>
                  <a:srgbClr val="010103"/>
                </a:solidFill>
                <a:latin typeface="Arial" panose="020B0604020202020204" pitchFamily="34" charset="0"/>
                <a:cs typeface="Arial" panose="020B0604020202020204" pitchFamily="34" charset="0"/>
              </a:rPr>
              <a:t>абсолютная температура; </a:t>
            </a:r>
            <a:endParaRPr lang="ru-RU" altLang="ru-RU" sz="2400" b="1">
              <a:solidFill>
                <a:srgbClr val="010103"/>
              </a:solidFill>
              <a:latin typeface="Arial" panose="020B0604020202020204" pitchFamily="34" charset="0"/>
            </a:endParaRPr>
          </a:p>
          <a:p>
            <a:pPr eaLnBrk="1" hangingPunct="1">
              <a:lnSpc>
                <a:spcPct val="80000"/>
              </a:lnSpc>
              <a:spcBef>
                <a:spcPct val="50000"/>
              </a:spcBef>
              <a:buFontTx/>
              <a:buNone/>
            </a:pPr>
            <a:r>
              <a:rPr lang="ru-RU" altLang="ru-RU" sz="2400" b="1">
                <a:solidFill>
                  <a:srgbClr val="0000FF"/>
                </a:solidFill>
                <a:latin typeface="Arial" panose="020B0604020202020204" pitchFamily="34" charset="0"/>
                <a:cs typeface="Arial" panose="020B0604020202020204" pitchFamily="34" charset="0"/>
              </a:rPr>
              <a:t>H</a:t>
            </a:r>
            <a:r>
              <a:rPr lang="ru-RU" altLang="ru-RU" sz="2400" b="1">
                <a:latin typeface="Arial" panose="020B0604020202020204" pitchFamily="34" charset="0"/>
                <a:cs typeface="Arial" panose="020B0604020202020204" pitchFamily="34" charset="0"/>
              </a:rPr>
              <a:t> - </a:t>
            </a:r>
            <a:r>
              <a:rPr lang="ru-RU" altLang="ru-RU" sz="2400" b="1">
                <a:solidFill>
                  <a:srgbClr val="010103"/>
                </a:solidFill>
                <a:latin typeface="Arial" panose="020B0604020202020204" pitchFamily="34" charset="0"/>
                <a:cs typeface="Arial" panose="020B0604020202020204" pitchFamily="34" charset="0"/>
              </a:rPr>
              <a:t>энтальпия, которая определяется энергией взаимодействия атомов белка;</a:t>
            </a:r>
            <a:endParaRPr lang="ru-RU" altLang="ru-RU" sz="2400" b="1">
              <a:solidFill>
                <a:srgbClr val="010103"/>
              </a:solidFill>
              <a:latin typeface="Arial" panose="020B0604020202020204" pitchFamily="34" charset="0"/>
            </a:endParaRPr>
          </a:p>
          <a:p>
            <a:pPr eaLnBrk="1" hangingPunct="1">
              <a:lnSpc>
                <a:spcPct val="80000"/>
              </a:lnSpc>
              <a:spcBef>
                <a:spcPct val="50000"/>
              </a:spcBef>
              <a:buFontTx/>
              <a:buNone/>
            </a:pPr>
            <a:r>
              <a:rPr lang="ru-RU" altLang="ru-RU" sz="2400" b="1">
                <a:solidFill>
                  <a:srgbClr val="0000FF"/>
                </a:solidFill>
                <a:latin typeface="Arial" panose="020B0604020202020204" pitchFamily="34" charset="0"/>
                <a:cs typeface="Arial" panose="020B0604020202020204" pitchFamily="34" charset="0"/>
              </a:rPr>
              <a:t>S</a:t>
            </a:r>
            <a:r>
              <a:rPr lang="ru-RU" altLang="ru-RU" sz="2400" b="1">
                <a:latin typeface="Arial" panose="020B0604020202020204" pitchFamily="34" charset="0"/>
                <a:cs typeface="Arial" panose="020B0604020202020204" pitchFamily="34" charset="0"/>
              </a:rPr>
              <a:t> - </a:t>
            </a:r>
            <a:r>
              <a:rPr lang="ru-RU" altLang="ru-RU" sz="2400" b="1">
                <a:solidFill>
                  <a:srgbClr val="010103"/>
                </a:solidFill>
                <a:latin typeface="Arial" panose="020B0604020202020204" pitchFamily="34" charset="0"/>
                <a:cs typeface="Arial" panose="020B0604020202020204" pitchFamily="34" charset="0"/>
              </a:rPr>
              <a:t>энтропия, являющаяся мерой числа конформаций, которыми может обладать данный полипептид.</a:t>
            </a:r>
            <a:r>
              <a:rPr lang="ru-RU" altLang="ru-RU" sz="2400" b="1">
                <a:solidFill>
                  <a:srgbClr val="010103"/>
                </a:solidFill>
                <a:latin typeface="Arial" panose="020B0604020202020204" pitchFamily="34" charset="0"/>
              </a:rPr>
              <a:t> </a:t>
            </a:r>
            <a:endParaRPr lang="ru-RU" altLang="ru-RU" sz="2400">
              <a:solidFill>
                <a:srgbClr val="010103"/>
              </a:solidFill>
              <a:latin typeface="Arial" panose="020B0604020202020204" pitchFamily="34" charset="0"/>
            </a:endParaRPr>
          </a:p>
        </p:txBody>
      </p:sp>
      <p:sp>
        <p:nvSpPr>
          <p:cNvPr id="26630" name="Text Box 8"/>
          <p:cNvSpPr txBox="1">
            <a:spLocks noChangeArrowheads="1"/>
          </p:cNvSpPr>
          <p:nvPr/>
        </p:nvSpPr>
        <p:spPr bwMode="auto">
          <a:xfrm>
            <a:off x="1919288" y="5373688"/>
            <a:ext cx="8602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400" b="1">
                <a:solidFill>
                  <a:srgbClr val="010103"/>
                </a:solidFill>
                <a:latin typeface="Arial" panose="020B0604020202020204" pitchFamily="34" charset="0"/>
              </a:rPr>
              <a:t>Для самопроизвольно протекающих процессов</a:t>
            </a:r>
            <a:r>
              <a:rPr lang="ru-RU" altLang="ru-RU" sz="2400" b="1">
                <a:latin typeface="Arial" panose="020B0604020202020204" pitchFamily="34" charset="0"/>
              </a:rPr>
              <a:t> </a:t>
            </a:r>
            <a:r>
              <a:rPr lang="ru-RU" altLang="ru-RU" sz="2400" b="1">
                <a:solidFill>
                  <a:srgbClr val="0000FF"/>
                </a:solidFill>
                <a:latin typeface="Arial" panose="020B0604020202020204" pitchFamily="34" charset="0"/>
                <a:cs typeface="Arial" panose="020B0604020202020204" pitchFamily="34" charset="0"/>
              </a:rPr>
              <a:t>ΔG</a:t>
            </a:r>
            <a:r>
              <a:rPr lang="ru-RU" altLang="ru-RU" sz="2400" b="1">
                <a:solidFill>
                  <a:srgbClr val="0000FF"/>
                </a:solidFill>
                <a:latin typeface="Arial" panose="020B0604020202020204" pitchFamily="34" charset="0"/>
              </a:rPr>
              <a:t> </a:t>
            </a:r>
            <a:r>
              <a:rPr lang="ru-RU" altLang="ru-RU" sz="2400" b="1">
                <a:solidFill>
                  <a:srgbClr val="0000FF"/>
                </a:solidFill>
                <a:latin typeface="Arial" panose="020B0604020202020204" pitchFamily="34" charset="0"/>
                <a:cs typeface="Arial" panose="020B0604020202020204" pitchFamily="34" charset="0"/>
              </a:rPr>
              <a:t>&lt;</a:t>
            </a:r>
            <a:r>
              <a:rPr lang="ru-RU" altLang="ru-RU" sz="2400" b="1">
                <a:solidFill>
                  <a:srgbClr val="0000FF"/>
                </a:solidFill>
                <a:latin typeface="Arial" panose="020B0604020202020204" pitchFamily="34" charset="0"/>
              </a:rPr>
              <a:t> 0</a:t>
            </a:r>
            <a:r>
              <a:rPr lang="ru-RU" altLang="ru-RU" sz="2400" b="1">
                <a:latin typeface="Arial" panose="020B0604020202020204" pitchFamily="34" charset="0"/>
              </a:rPr>
              <a:t> </a:t>
            </a:r>
          </a:p>
        </p:txBody>
      </p:sp>
    </p:spTree>
    <p:extLst>
      <p:ext uri="{BB962C8B-B14F-4D97-AF65-F5344CB8AC3E}">
        <p14:creationId xmlns:p14="http://schemas.microsoft.com/office/powerpoint/2010/main" val="21404767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0"/>
          <p:cNvSpPr>
            <a:spLocks noGrp="1" noChangeArrowheads="1"/>
          </p:cNvSpPr>
          <p:nvPr>
            <p:ph type="title"/>
          </p:nvPr>
        </p:nvSpPr>
        <p:spPr>
          <a:xfrm>
            <a:off x="1847850" y="122238"/>
            <a:ext cx="5038725" cy="1362075"/>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Энергетика </a:t>
            </a:r>
            <a:r>
              <a:rPr lang="ru-RU" altLang="ru-RU" sz="2800" b="1" dirty="0" err="1">
                <a:solidFill>
                  <a:schemeClr val="accent1">
                    <a:lumMod val="50000"/>
                  </a:schemeClr>
                </a:solidFill>
                <a:effectLst>
                  <a:outerShdw blurRad="38100" dist="38100" dir="2700000" algn="tl">
                    <a:srgbClr val="000000">
                      <a:alpha val="43137"/>
                    </a:srgbClr>
                  </a:outerShdw>
                </a:effectLst>
              </a:rPr>
              <a:t>фолдинга</a:t>
            </a:r>
            <a:r>
              <a:rPr lang="ru-RU" altLang="ru-RU" sz="2800" b="1" dirty="0">
                <a:solidFill>
                  <a:schemeClr val="accent1">
                    <a:lumMod val="50000"/>
                  </a:schemeClr>
                </a:solidFill>
                <a:effectLst>
                  <a:outerShdw blurRad="38100" dist="38100" dir="2700000" algn="tl">
                    <a:srgbClr val="000000">
                      <a:alpha val="43137"/>
                    </a:srgbClr>
                  </a:outerShdw>
                </a:effectLst>
              </a:rPr>
              <a:t> белка </a:t>
            </a:r>
            <a:br>
              <a:rPr lang="ru-RU" altLang="ru-RU" sz="2800" b="1" dirty="0">
                <a:solidFill>
                  <a:schemeClr val="accent1">
                    <a:lumMod val="50000"/>
                  </a:schemeClr>
                </a:solidFill>
                <a:effectLst>
                  <a:outerShdw blurRad="38100" dist="38100" dir="2700000" algn="tl">
                    <a:srgbClr val="000000">
                      <a:alpha val="43137"/>
                    </a:srgbClr>
                  </a:outerShdw>
                </a:effectLst>
              </a:rPr>
            </a:br>
            <a:r>
              <a:rPr lang="ru-RU" altLang="ru-RU" sz="2800" b="1" dirty="0">
                <a:solidFill>
                  <a:schemeClr val="accent1">
                    <a:lumMod val="50000"/>
                  </a:schemeClr>
                </a:solidFill>
                <a:effectLst>
                  <a:outerShdw blurRad="38100" dist="38100" dir="2700000" algn="tl">
                    <a:srgbClr val="000000">
                      <a:alpha val="43137"/>
                    </a:srgbClr>
                  </a:outerShdw>
                </a:effectLst>
              </a:rPr>
              <a:t>(система белок—растворитель) </a:t>
            </a:r>
            <a:r>
              <a:rPr lang="en-US" altLang="ru-RU" sz="2800" b="1" dirty="0">
                <a:solidFill>
                  <a:schemeClr val="accent1">
                    <a:lumMod val="50000"/>
                  </a:schemeClr>
                </a:solidFill>
                <a:effectLst>
                  <a:outerShdw blurRad="38100" dist="38100" dir="2700000" algn="tl">
                    <a:srgbClr val="000000">
                      <a:alpha val="43137"/>
                    </a:srgbClr>
                  </a:outerShdw>
                </a:effectLst>
              </a:rPr>
              <a:t/>
            </a:r>
            <a:br>
              <a:rPr lang="en-US" altLang="ru-RU" sz="2800" b="1" dirty="0">
                <a:solidFill>
                  <a:schemeClr val="accent1">
                    <a:lumMod val="50000"/>
                  </a:schemeClr>
                </a:solidFill>
                <a:effectLst>
                  <a:outerShdw blurRad="38100" dist="38100" dir="2700000" algn="tl">
                    <a:srgbClr val="000000">
                      <a:alpha val="43137"/>
                    </a:srgbClr>
                  </a:outerShdw>
                </a:effectLst>
              </a:rPr>
            </a:br>
            <a:r>
              <a:rPr lang="ru-RU" altLang="ru-RU" sz="2800" b="1" dirty="0" err="1">
                <a:solidFill>
                  <a:schemeClr val="accent1">
                    <a:lumMod val="50000"/>
                  </a:schemeClr>
                </a:solidFill>
                <a:effectLst>
                  <a:outerShdw blurRad="38100" dist="38100" dir="2700000" algn="tl">
                    <a:srgbClr val="000000">
                      <a:alpha val="43137"/>
                    </a:srgbClr>
                  </a:outerShdw>
                </a:effectLst>
              </a:rPr>
              <a:t>ΔGсв</a:t>
            </a:r>
            <a:r>
              <a:rPr lang="ru-RU" altLang="ru-RU" sz="2800" b="1" dirty="0">
                <a:solidFill>
                  <a:schemeClr val="accent1">
                    <a:lumMod val="50000"/>
                  </a:schemeClr>
                </a:solidFill>
                <a:effectLst>
                  <a:outerShdw blurRad="38100" dist="38100" dir="2700000" algn="tl">
                    <a:srgbClr val="000000">
                      <a:alpha val="43137"/>
                    </a:srgbClr>
                  </a:outerShdw>
                </a:effectLst>
              </a:rPr>
              <a:t> = </a:t>
            </a:r>
            <a:r>
              <a:rPr lang="ru-RU" altLang="ru-RU" sz="2800" b="1" dirty="0" err="1">
                <a:solidFill>
                  <a:schemeClr val="accent1">
                    <a:lumMod val="50000"/>
                  </a:schemeClr>
                </a:solidFill>
                <a:effectLst>
                  <a:outerShdw blurRad="38100" dist="38100" dir="2700000" algn="tl">
                    <a:srgbClr val="000000">
                      <a:alpha val="43137"/>
                    </a:srgbClr>
                  </a:outerShdw>
                </a:effectLst>
              </a:rPr>
              <a:t>ΔHсв</a:t>
            </a:r>
            <a:r>
              <a:rPr lang="ru-RU" altLang="ru-RU" sz="2800" b="1" dirty="0">
                <a:solidFill>
                  <a:schemeClr val="accent1">
                    <a:lumMod val="50000"/>
                  </a:schemeClr>
                </a:solidFill>
                <a:effectLst>
                  <a:outerShdw blurRad="38100" dist="38100" dir="2700000" algn="tl">
                    <a:srgbClr val="000000">
                      <a:alpha val="43137"/>
                    </a:srgbClr>
                  </a:outerShdw>
                </a:effectLst>
              </a:rPr>
              <a:t> – </a:t>
            </a:r>
            <a:r>
              <a:rPr lang="ru-RU" altLang="ru-RU" sz="2800" b="1" dirty="0" err="1">
                <a:solidFill>
                  <a:schemeClr val="accent1">
                    <a:lumMod val="50000"/>
                  </a:schemeClr>
                </a:solidFill>
                <a:effectLst>
                  <a:outerShdw blurRad="38100" dist="38100" dir="2700000" algn="tl">
                    <a:srgbClr val="000000">
                      <a:alpha val="43137"/>
                    </a:srgbClr>
                  </a:outerShdw>
                </a:effectLst>
              </a:rPr>
              <a:t>TΔSвод</a:t>
            </a:r>
            <a:r>
              <a:rPr lang="ru-RU" altLang="ru-RU" sz="2800" b="1" dirty="0">
                <a:solidFill>
                  <a:schemeClr val="accent1">
                    <a:lumMod val="50000"/>
                  </a:schemeClr>
                </a:solidFill>
                <a:effectLst>
                  <a:outerShdw blurRad="38100" dist="38100" dir="2700000" algn="tl">
                    <a:srgbClr val="000000">
                      <a:alpha val="43137"/>
                    </a:srgbClr>
                  </a:outerShdw>
                </a:effectLst>
              </a:rPr>
              <a:t> – </a:t>
            </a:r>
            <a:r>
              <a:rPr lang="ru-RU" altLang="ru-RU" sz="2800" b="1" dirty="0" err="1">
                <a:solidFill>
                  <a:schemeClr val="accent1">
                    <a:lumMod val="50000"/>
                  </a:schemeClr>
                </a:solidFill>
                <a:effectLst>
                  <a:outerShdw blurRad="38100" dist="38100" dir="2700000" algn="tl">
                    <a:srgbClr val="000000">
                      <a:alpha val="43137"/>
                    </a:srgbClr>
                  </a:outerShdw>
                </a:effectLst>
              </a:rPr>
              <a:t>TΔSконф</a:t>
            </a:r>
            <a:r>
              <a:rPr lang="ru-RU" altLang="ru-RU" sz="3500" b="1" dirty="0">
                <a:solidFill>
                  <a:schemeClr val="accent1">
                    <a:lumMod val="50000"/>
                  </a:schemeClr>
                </a:solidFill>
                <a:effectLst>
                  <a:outerShdw blurRad="38100" dist="38100" dir="2700000" algn="tl">
                    <a:srgbClr val="000000">
                      <a:alpha val="43137"/>
                    </a:srgbClr>
                  </a:outerShdw>
                </a:effectLst>
              </a:rPr>
              <a:t> </a:t>
            </a:r>
          </a:p>
        </p:txBody>
      </p:sp>
      <p:grpSp>
        <p:nvGrpSpPr>
          <p:cNvPr id="27652" name="Group 31"/>
          <p:cNvGrpSpPr>
            <a:grpSpLocks/>
          </p:cNvGrpSpPr>
          <p:nvPr/>
        </p:nvGrpSpPr>
        <p:grpSpPr bwMode="auto">
          <a:xfrm>
            <a:off x="4079875" y="1447800"/>
            <a:ext cx="6526213" cy="5235575"/>
            <a:chOff x="-28" y="1056"/>
            <a:chExt cx="3913" cy="3141"/>
          </a:xfrm>
        </p:grpSpPr>
        <p:grpSp>
          <p:nvGrpSpPr>
            <p:cNvPr id="27655" name="Group 30"/>
            <p:cNvGrpSpPr>
              <a:grpSpLocks/>
            </p:cNvGrpSpPr>
            <p:nvPr/>
          </p:nvGrpSpPr>
          <p:grpSpPr bwMode="auto">
            <a:xfrm>
              <a:off x="-28" y="1056"/>
              <a:ext cx="3913" cy="3141"/>
              <a:chOff x="-28" y="1210"/>
              <a:chExt cx="3836" cy="2990"/>
            </a:xfrm>
          </p:grpSpPr>
          <p:sp>
            <p:nvSpPr>
              <p:cNvPr id="27659" name="Rectangle 4"/>
              <p:cNvSpPr>
                <a:spLocks noChangeArrowheads="1"/>
              </p:cNvSpPr>
              <p:nvPr/>
            </p:nvSpPr>
            <p:spPr bwMode="auto">
              <a:xfrm>
                <a:off x="256" y="1344"/>
                <a:ext cx="3552" cy="28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2400">
                  <a:latin typeface="Arial" panose="020B0604020202020204" pitchFamily="34" charset="0"/>
                </a:endParaRPr>
              </a:p>
            </p:txBody>
          </p:sp>
          <p:sp>
            <p:nvSpPr>
              <p:cNvPr id="27660" name="Line 5"/>
              <p:cNvSpPr>
                <a:spLocks noChangeShapeType="1"/>
              </p:cNvSpPr>
              <p:nvPr/>
            </p:nvSpPr>
            <p:spPr bwMode="auto">
              <a:xfrm>
                <a:off x="256" y="2928"/>
                <a:ext cx="35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7661" name="Text Box 6"/>
              <p:cNvSpPr txBox="1">
                <a:spLocks noChangeArrowheads="1"/>
              </p:cNvSpPr>
              <p:nvPr/>
            </p:nvSpPr>
            <p:spPr bwMode="auto">
              <a:xfrm rot="-5400000">
                <a:off x="-263" y="2787"/>
                <a:ext cx="706"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solidFill>
                      <a:srgbClr val="010103"/>
                    </a:solidFill>
                    <a:latin typeface="Arial" panose="020B0604020202020204" pitchFamily="34" charset="0"/>
                  </a:rPr>
                  <a:t>Энергия</a:t>
                </a:r>
              </a:p>
            </p:txBody>
          </p:sp>
          <p:sp>
            <p:nvSpPr>
              <p:cNvPr id="27662" name="Text Box 7"/>
              <p:cNvSpPr txBox="1">
                <a:spLocks noChangeArrowheads="1"/>
              </p:cNvSpPr>
              <p:nvPr/>
            </p:nvSpPr>
            <p:spPr bwMode="auto">
              <a:xfrm>
                <a:off x="62" y="1210"/>
                <a:ext cx="214"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400" b="1">
                    <a:latin typeface="Arial" panose="020B0604020202020204" pitchFamily="34" charset="0"/>
                  </a:rPr>
                  <a:t>+</a:t>
                </a:r>
              </a:p>
            </p:txBody>
          </p:sp>
          <p:sp>
            <p:nvSpPr>
              <p:cNvPr id="27663" name="Text Box 8"/>
              <p:cNvSpPr txBox="1">
                <a:spLocks noChangeArrowheads="1"/>
              </p:cNvSpPr>
              <p:nvPr/>
            </p:nvSpPr>
            <p:spPr bwMode="auto">
              <a:xfrm>
                <a:off x="53" y="3936"/>
                <a:ext cx="209"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400" b="1">
                    <a:latin typeface="Arial" panose="020B0604020202020204" pitchFamily="34" charset="0"/>
                  </a:rPr>
                  <a:t>_</a:t>
                </a:r>
              </a:p>
            </p:txBody>
          </p:sp>
          <p:sp>
            <p:nvSpPr>
              <p:cNvPr id="27664" name="AutoShape 9"/>
              <p:cNvSpPr>
                <a:spLocks noChangeArrowheads="1"/>
              </p:cNvSpPr>
              <p:nvPr/>
            </p:nvSpPr>
            <p:spPr bwMode="auto">
              <a:xfrm>
                <a:off x="400" y="1440"/>
                <a:ext cx="487" cy="1485"/>
              </a:xfrm>
              <a:prstGeom prst="upArrow">
                <a:avLst>
                  <a:gd name="adj1" fmla="val 50000"/>
                  <a:gd name="adj2" fmla="val 76232"/>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2400">
                  <a:latin typeface="Arial" panose="020B0604020202020204" pitchFamily="34" charset="0"/>
                </a:endParaRPr>
              </a:p>
            </p:txBody>
          </p:sp>
          <p:sp>
            <p:nvSpPr>
              <p:cNvPr id="27665" name="AutoShape 11"/>
              <p:cNvSpPr>
                <a:spLocks noChangeArrowheads="1"/>
              </p:cNvSpPr>
              <p:nvPr/>
            </p:nvSpPr>
            <p:spPr bwMode="auto">
              <a:xfrm>
                <a:off x="1264" y="2928"/>
                <a:ext cx="487" cy="682"/>
              </a:xfrm>
              <a:prstGeom prst="downArrow">
                <a:avLst>
                  <a:gd name="adj1" fmla="val 50000"/>
                  <a:gd name="adj2" fmla="val 3501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2400">
                  <a:latin typeface="Arial" panose="020B0604020202020204" pitchFamily="34" charset="0"/>
                </a:endParaRPr>
              </a:p>
            </p:txBody>
          </p:sp>
          <p:sp>
            <p:nvSpPr>
              <p:cNvPr id="27666" name="AutoShape 12"/>
              <p:cNvSpPr>
                <a:spLocks noChangeArrowheads="1"/>
              </p:cNvSpPr>
              <p:nvPr/>
            </p:nvSpPr>
            <p:spPr bwMode="auto">
              <a:xfrm>
                <a:off x="2080" y="2928"/>
                <a:ext cx="487" cy="569"/>
              </a:xfrm>
              <a:prstGeom prst="downArrow">
                <a:avLst>
                  <a:gd name="adj1" fmla="val 50000"/>
                  <a:gd name="adj2" fmla="val 29209"/>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2400">
                  <a:latin typeface="Arial" panose="020B0604020202020204" pitchFamily="34" charset="0"/>
                </a:endParaRPr>
              </a:p>
            </p:txBody>
          </p:sp>
          <p:sp>
            <p:nvSpPr>
              <p:cNvPr id="27667" name="AutoShape 13"/>
              <p:cNvSpPr>
                <a:spLocks noChangeArrowheads="1"/>
              </p:cNvSpPr>
              <p:nvPr/>
            </p:nvSpPr>
            <p:spPr bwMode="auto">
              <a:xfrm>
                <a:off x="2992" y="2928"/>
                <a:ext cx="487" cy="206"/>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2400">
                  <a:latin typeface="Arial" panose="020B0604020202020204" pitchFamily="34" charset="0"/>
                </a:endParaRPr>
              </a:p>
            </p:txBody>
          </p:sp>
          <p:sp>
            <p:nvSpPr>
              <p:cNvPr id="27668" name="AutoShape 16"/>
              <p:cNvSpPr>
                <a:spLocks noChangeArrowheads="1"/>
              </p:cNvSpPr>
              <p:nvPr/>
            </p:nvSpPr>
            <p:spPr bwMode="auto">
              <a:xfrm>
                <a:off x="1080" y="1392"/>
                <a:ext cx="1368" cy="576"/>
              </a:xfrm>
              <a:prstGeom prst="wedgeRectCallout">
                <a:avLst>
                  <a:gd name="adj1" fmla="val -72514"/>
                  <a:gd name="adj2" fmla="val 57815"/>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solidFill>
                      <a:srgbClr val="010103"/>
                    </a:solidFill>
                    <a:latin typeface="Arial" panose="020B0604020202020204" pitchFamily="34" charset="0"/>
                  </a:rPr>
                  <a:t>Увеличение степени упорядоченности молекулы</a:t>
                </a:r>
              </a:p>
            </p:txBody>
          </p:sp>
          <p:sp>
            <p:nvSpPr>
              <p:cNvPr id="27669" name="AutoShape 17"/>
              <p:cNvSpPr>
                <a:spLocks noChangeArrowheads="1"/>
              </p:cNvSpPr>
              <p:nvPr/>
            </p:nvSpPr>
            <p:spPr bwMode="auto">
              <a:xfrm>
                <a:off x="1008" y="2064"/>
                <a:ext cx="1120" cy="624"/>
              </a:xfrm>
              <a:prstGeom prst="wedgeRectCallout">
                <a:avLst>
                  <a:gd name="adj1" fmla="val -6069"/>
                  <a:gd name="adj2" fmla="val 85417"/>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0" b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400" b="1">
                    <a:solidFill>
                      <a:srgbClr val="010103"/>
                    </a:solidFill>
                    <a:latin typeface="Arial" panose="020B0604020202020204" pitchFamily="34" charset="0"/>
                  </a:rPr>
                  <a:t>Стабилизация молекулы дополнительными связями</a:t>
                </a:r>
              </a:p>
            </p:txBody>
          </p:sp>
          <p:sp>
            <p:nvSpPr>
              <p:cNvPr id="27670" name="AutoShape 18"/>
              <p:cNvSpPr>
                <a:spLocks noChangeArrowheads="1"/>
              </p:cNvSpPr>
              <p:nvPr/>
            </p:nvSpPr>
            <p:spPr bwMode="auto">
              <a:xfrm>
                <a:off x="2320" y="2208"/>
                <a:ext cx="1136" cy="576"/>
              </a:xfrm>
              <a:prstGeom prst="wedgeRectCallout">
                <a:avLst>
                  <a:gd name="adj1" fmla="val -43310"/>
                  <a:gd name="adj2" fmla="val 73093"/>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r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solidFill>
                      <a:srgbClr val="010103"/>
                    </a:solidFill>
                    <a:latin typeface="Arial" panose="020B0604020202020204" pitchFamily="34" charset="0"/>
                  </a:rPr>
                  <a:t>Снижение степени упорядоченности водной среды</a:t>
                </a:r>
              </a:p>
            </p:txBody>
          </p:sp>
          <p:sp>
            <p:nvSpPr>
              <p:cNvPr id="27671" name="AutoShape 19"/>
              <p:cNvSpPr>
                <a:spLocks noChangeArrowheads="1"/>
              </p:cNvSpPr>
              <p:nvPr/>
            </p:nvSpPr>
            <p:spPr bwMode="auto">
              <a:xfrm flipV="1">
                <a:off x="2640" y="3408"/>
                <a:ext cx="1104" cy="672"/>
              </a:xfrm>
              <a:prstGeom prst="wedgeRectCallout">
                <a:avLst>
                  <a:gd name="adj1" fmla="val 7333"/>
                  <a:gd name="adj2" fmla="val 90028"/>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lIns="36000" rIns="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solidFill>
                      <a:srgbClr val="010103"/>
                    </a:solidFill>
                    <a:latin typeface="Arial" panose="020B0604020202020204" pitchFamily="34" charset="0"/>
                  </a:rPr>
                  <a:t>Свободная энергия сворачивания белка </a:t>
                </a:r>
                <a:r>
                  <a:rPr lang="ru-RU" altLang="ru-RU" sz="1600" b="1">
                    <a:solidFill>
                      <a:srgbClr val="0000FF"/>
                    </a:solidFill>
                    <a:latin typeface="Arial" panose="020B0604020202020204" pitchFamily="34" charset="0"/>
                    <a:cs typeface="Arial" panose="020B0604020202020204" pitchFamily="34" charset="0"/>
                  </a:rPr>
                  <a:t>ΔGсв</a:t>
                </a:r>
              </a:p>
            </p:txBody>
          </p:sp>
        </p:grpSp>
        <p:sp>
          <p:nvSpPr>
            <p:cNvPr id="27656" name="Rectangle 10"/>
            <p:cNvSpPr>
              <a:spLocks noChangeArrowheads="1"/>
            </p:cNvSpPr>
            <p:nvPr/>
          </p:nvSpPr>
          <p:spPr bwMode="auto">
            <a:xfrm rot="-5400000">
              <a:off x="195" y="2241"/>
              <a:ext cx="873"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latin typeface="Arial" panose="020B0604020202020204" pitchFamily="34" charset="0"/>
                  <a:cs typeface="Arial" panose="020B0604020202020204" pitchFamily="34" charset="0"/>
                </a:rPr>
                <a:t>– </a:t>
              </a:r>
              <a:r>
                <a:rPr lang="ru-RU" altLang="ru-RU" sz="1800" b="1">
                  <a:solidFill>
                    <a:srgbClr val="0000FF"/>
                  </a:solidFill>
                  <a:latin typeface="Arial" panose="020B0604020202020204" pitchFamily="34" charset="0"/>
                  <a:cs typeface="Arial" panose="020B0604020202020204" pitchFamily="34" charset="0"/>
                </a:rPr>
                <a:t>TΔSконф</a:t>
              </a:r>
            </a:p>
          </p:txBody>
        </p:sp>
        <p:sp>
          <p:nvSpPr>
            <p:cNvPr id="27657" name="Rectangle 14"/>
            <p:cNvSpPr>
              <a:spLocks noChangeArrowheads="1"/>
            </p:cNvSpPr>
            <p:nvPr/>
          </p:nvSpPr>
          <p:spPr bwMode="auto">
            <a:xfrm rot="-5400000">
              <a:off x="1250" y="3074"/>
              <a:ext cx="473"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solidFill>
                    <a:srgbClr val="0000FF"/>
                  </a:solidFill>
                  <a:latin typeface="Arial" panose="020B0604020202020204" pitchFamily="34" charset="0"/>
                  <a:cs typeface="Arial" panose="020B0604020202020204" pitchFamily="34" charset="0"/>
                </a:rPr>
                <a:t>ΔHсв</a:t>
              </a:r>
            </a:p>
          </p:txBody>
        </p:sp>
        <p:sp>
          <p:nvSpPr>
            <p:cNvPr id="27658" name="Rectangle 15"/>
            <p:cNvSpPr>
              <a:spLocks noChangeArrowheads="1"/>
            </p:cNvSpPr>
            <p:nvPr/>
          </p:nvSpPr>
          <p:spPr bwMode="auto">
            <a:xfrm rot="-5400000">
              <a:off x="2144" y="3086"/>
              <a:ext cx="512"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b="1">
                  <a:solidFill>
                    <a:srgbClr val="0000FF"/>
                  </a:solidFill>
                  <a:latin typeface="Arial" panose="020B0604020202020204" pitchFamily="34" charset="0"/>
                </a:rPr>
                <a:t>-</a:t>
              </a:r>
              <a:r>
                <a:rPr lang="ru-RU" altLang="ru-RU" sz="1600" b="1">
                  <a:solidFill>
                    <a:srgbClr val="0000FF"/>
                  </a:solidFill>
                  <a:latin typeface="Arial" panose="020B0604020202020204" pitchFamily="34" charset="0"/>
                  <a:cs typeface="Arial" panose="020B0604020202020204" pitchFamily="34" charset="0"/>
                </a:rPr>
                <a:t>TΔSвод</a:t>
              </a:r>
            </a:p>
          </p:txBody>
        </p:sp>
      </p:grpSp>
      <p:sp>
        <p:nvSpPr>
          <p:cNvPr id="27653" name="Text Box 29"/>
          <p:cNvSpPr txBox="1">
            <a:spLocks noChangeArrowheads="1"/>
          </p:cNvSpPr>
          <p:nvPr/>
        </p:nvSpPr>
        <p:spPr bwMode="auto">
          <a:xfrm>
            <a:off x="1524000" y="2057400"/>
            <a:ext cx="2743200" cy="267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50000"/>
              </a:spcBef>
              <a:buFontTx/>
              <a:buNone/>
            </a:pPr>
            <a:r>
              <a:rPr lang="ru-RU" altLang="ru-RU" sz="1600" b="1">
                <a:solidFill>
                  <a:srgbClr val="0000FF"/>
                </a:solidFill>
                <a:latin typeface="Arial" panose="020B0604020202020204" pitchFamily="34" charset="0"/>
                <a:cs typeface="Arial" panose="020B0604020202020204" pitchFamily="34" charset="0"/>
              </a:rPr>
              <a:t>T</a:t>
            </a:r>
            <a:r>
              <a:rPr lang="ru-RU" altLang="ru-RU" sz="1600" b="1">
                <a:latin typeface="Arial" panose="020B0604020202020204" pitchFamily="34" charset="0"/>
                <a:cs typeface="Arial" panose="020B0604020202020204" pitchFamily="34" charset="0"/>
              </a:rPr>
              <a:t>—абсолютная температура; </a:t>
            </a:r>
            <a:endParaRPr lang="ru-RU" altLang="ru-RU" sz="1600" b="1">
              <a:latin typeface="Arial" panose="020B0604020202020204" pitchFamily="34" charset="0"/>
            </a:endParaRPr>
          </a:p>
          <a:p>
            <a:pPr eaLnBrk="1" hangingPunct="1">
              <a:lnSpc>
                <a:spcPct val="80000"/>
              </a:lnSpc>
              <a:spcBef>
                <a:spcPct val="50000"/>
              </a:spcBef>
              <a:buFontTx/>
              <a:buNone/>
            </a:pPr>
            <a:r>
              <a:rPr lang="ru-RU" altLang="ru-RU" sz="1600" b="1">
                <a:solidFill>
                  <a:srgbClr val="0000FF"/>
                </a:solidFill>
                <a:latin typeface="Arial" panose="020B0604020202020204" pitchFamily="34" charset="0"/>
                <a:cs typeface="Arial" panose="020B0604020202020204" pitchFamily="34" charset="0"/>
              </a:rPr>
              <a:t>H</a:t>
            </a:r>
            <a:r>
              <a:rPr lang="ru-RU" altLang="ru-RU" sz="1600" b="1">
                <a:latin typeface="Arial" panose="020B0604020202020204" pitchFamily="34" charset="0"/>
                <a:cs typeface="Arial" panose="020B0604020202020204" pitchFamily="34" charset="0"/>
              </a:rPr>
              <a:t> - энтальпия, которая определяется энергией взаимодействия атомов белка;</a:t>
            </a:r>
            <a:endParaRPr lang="ru-RU" altLang="ru-RU" sz="1600" b="1">
              <a:latin typeface="Arial" panose="020B0604020202020204" pitchFamily="34" charset="0"/>
            </a:endParaRPr>
          </a:p>
          <a:p>
            <a:pPr eaLnBrk="1" hangingPunct="1">
              <a:lnSpc>
                <a:spcPct val="80000"/>
              </a:lnSpc>
              <a:spcBef>
                <a:spcPct val="50000"/>
              </a:spcBef>
              <a:buFontTx/>
              <a:buNone/>
            </a:pPr>
            <a:r>
              <a:rPr lang="ru-RU" altLang="ru-RU" sz="1600" b="1">
                <a:latin typeface="Arial" panose="020B0604020202020204" pitchFamily="34" charset="0"/>
                <a:cs typeface="Arial" panose="020B0604020202020204" pitchFamily="34" charset="0"/>
              </a:rPr>
              <a:t> </a:t>
            </a:r>
            <a:r>
              <a:rPr lang="ru-RU" altLang="ru-RU" sz="1600" b="1">
                <a:solidFill>
                  <a:srgbClr val="0000FF"/>
                </a:solidFill>
                <a:latin typeface="Arial" panose="020B0604020202020204" pitchFamily="34" charset="0"/>
                <a:cs typeface="Arial" panose="020B0604020202020204" pitchFamily="34" charset="0"/>
              </a:rPr>
              <a:t>Sконф</a:t>
            </a:r>
            <a:r>
              <a:rPr lang="ru-RU" altLang="ru-RU" sz="1600" b="1">
                <a:latin typeface="Arial" panose="020B0604020202020204" pitchFamily="34" charset="0"/>
                <a:cs typeface="Arial" panose="020B0604020202020204" pitchFamily="34" charset="0"/>
              </a:rPr>
              <a:t> - энтропия, являющаяся мерой числа конформаций, которыми может обладать данный полипептид.</a:t>
            </a:r>
            <a:r>
              <a:rPr lang="ru-RU" altLang="ru-RU" sz="1600" b="1">
                <a:latin typeface="Arial" panose="020B0604020202020204" pitchFamily="34" charset="0"/>
              </a:rPr>
              <a:t> </a:t>
            </a:r>
            <a:endParaRPr lang="ru-RU" altLang="ru-RU" sz="2400">
              <a:latin typeface="Arial" panose="020B0604020202020204" pitchFamily="34" charset="0"/>
            </a:endParaRPr>
          </a:p>
        </p:txBody>
      </p:sp>
      <p:pic>
        <p:nvPicPr>
          <p:cNvPr id="27654" name="Picture 5" descr="04-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675" y="460375"/>
            <a:ext cx="2738438" cy="210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47567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0" y="3443288"/>
            <a:ext cx="6607175" cy="2081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4" name="Rectangle 2"/>
          <p:cNvSpPr>
            <a:spLocks noGrp="1" noChangeArrowheads="1"/>
          </p:cNvSpPr>
          <p:nvPr>
            <p:ph type="title"/>
          </p:nvPr>
        </p:nvSpPr>
        <p:spPr>
          <a:xfrm>
            <a:off x="11113" y="2143125"/>
            <a:ext cx="5780087" cy="585788"/>
          </a:xfrm>
        </p:spPr>
        <p:txBody>
          <a:bodyPr rtlCol="0">
            <a:noAutofit/>
          </a:bodyPr>
          <a:lstStyle/>
          <a:p>
            <a:pPr eaLnBrk="1" fontAlgn="auto" hangingPunct="1">
              <a:spcAft>
                <a:spcPts val="0"/>
              </a:spcAft>
              <a:defRPr/>
            </a:pPr>
            <a:r>
              <a:rPr lang="en-US" altLang="ru-RU" sz="2400" b="1" dirty="0" smtClean="0">
                <a:effectLst>
                  <a:outerShdw blurRad="38100" dist="38100" dir="2700000" algn="tl">
                    <a:srgbClr val="000000">
                      <a:alpha val="43137"/>
                    </a:srgbClr>
                  </a:outerShdw>
                </a:effectLst>
              </a:rPr>
              <a:t>BLAST</a:t>
            </a:r>
            <a:r>
              <a:rPr lang="en-US" altLang="ru-RU" sz="2400" b="1" dirty="0" smtClean="0"/>
              <a:t> – Basic Local Alignment and Search Tool</a:t>
            </a:r>
            <a:endParaRPr lang="ru-RU" altLang="ru-RU" sz="2400" b="1" dirty="0" smtClean="0"/>
          </a:p>
        </p:txBody>
      </p:sp>
      <p:sp>
        <p:nvSpPr>
          <p:cNvPr id="50180" name="Rectangle 3"/>
          <p:cNvSpPr>
            <a:spLocks noGrp="1" noChangeArrowheads="1"/>
          </p:cNvSpPr>
          <p:nvPr>
            <p:ph type="body" idx="1"/>
          </p:nvPr>
        </p:nvSpPr>
        <p:spPr>
          <a:xfrm>
            <a:off x="63500" y="2997200"/>
            <a:ext cx="5727700" cy="3155950"/>
          </a:xfrm>
        </p:spPr>
        <p:txBody>
          <a:bodyPr/>
          <a:lstStyle/>
          <a:p>
            <a:pPr eaLnBrk="1" hangingPunct="1">
              <a:buFont typeface="Wingdings" panose="05000000000000000000" pitchFamily="2" charset="2"/>
              <a:buChar char="ü"/>
            </a:pPr>
            <a:r>
              <a:rPr lang="ru-RU" altLang="ru-RU" sz="1800" smtClean="0"/>
              <a:t>Локальное выравнивание</a:t>
            </a:r>
          </a:p>
          <a:p>
            <a:pPr eaLnBrk="1" hangingPunct="1">
              <a:buFont typeface="Wingdings" panose="05000000000000000000" pitchFamily="2" charset="2"/>
              <a:buChar char="ü"/>
            </a:pPr>
            <a:r>
              <a:rPr lang="ru-RU" altLang="ru-RU" sz="1800" smtClean="0"/>
              <a:t>Главная задача – поиск похожих последовательностей в базах данных (главное достоинство – скорость)</a:t>
            </a:r>
          </a:p>
          <a:p>
            <a:pPr eaLnBrk="1" hangingPunct="1">
              <a:buFont typeface="Wingdings" panose="05000000000000000000" pitchFamily="2" charset="2"/>
              <a:buChar char="ü"/>
            </a:pPr>
            <a:r>
              <a:rPr lang="ru-RU" altLang="ru-RU" sz="1800" smtClean="0"/>
              <a:t>Очень неточно восстанавливает сходство</a:t>
            </a:r>
          </a:p>
          <a:p>
            <a:pPr eaLnBrk="1" hangingPunct="1">
              <a:buFont typeface="Wingdings" panose="05000000000000000000" pitchFamily="2" charset="2"/>
              <a:buChar char="ü"/>
            </a:pPr>
            <a:r>
              <a:rPr lang="ru-RU" altLang="ru-RU" sz="1800" smtClean="0"/>
              <a:t>Основная программа поиска по базам данных (БД)</a:t>
            </a:r>
          </a:p>
          <a:p>
            <a:pPr eaLnBrk="1" hangingPunct="1">
              <a:buFont typeface="Wingdings" panose="05000000000000000000" pitchFamily="2" charset="2"/>
              <a:buChar char="ü"/>
            </a:pPr>
            <a:r>
              <a:rPr lang="ru-RU" altLang="ru-RU" sz="1800" smtClean="0"/>
              <a:t>Для специализированных БД часто предлагается на сайте БД</a:t>
            </a:r>
          </a:p>
          <a:p>
            <a:pPr eaLnBrk="1" hangingPunct="1">
              <a:buFont typeface="Wingdings" panose="05000000000000000000" pitchFamily="2" charset="2"/>
              <a:buChar char="ü"/>
            </a:pPr>
            <a:r>
              <a:rPr lang="ru-RU" altLang="ru-RU" sz="1800" smtClean="0"/>
              <a:t>Для поиска среди известных последовательностей есть специальные сервера</a:t>
            </a:r>
          </a:p>
        </p:txBody>
      </p:sp>
      <p:sp>
        <p:nvSpPr>
          <p:cNvPr id="50181" name="Прямоугольник 1"/>
          <p:cNvSpPr>
            <a:spLocks noChangeArrowheads="1"/>
          </p:cNvSpPr>
          <p:nvPr/>
        </p:nvSpPr>
        <p:spPr bwMode="auto">
          <a:xfrm>
            <a:off x="571500" y="157163"/>
            <a:ext cx="109632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latin typeface="ArialMT"/>
              </a:rPr>
              <a:t>Выравнивание включает определение позиций в последовательности ДНК или белка, которые присутствовали в общем предке – т.е. выявление </a:t>
            </a:r>
            <a:r>
              <a:rPr lang="ru-RU" altLang="ru-RU" sz="1800" b="1">
                <a:latin typeface="Arial-BoldMT"/>
              </a:rPr>
              <a:t>гомологичных </a:t>
            </a:r>
            <a:r>
              <a:rPr lang="ru-RU" altLang="ru-RU" sz="1800">
                <a:latin typeface="ArialMT"/>
              </a:rPr>
              <a:t>позиций в наборе гомологичных генов.</a:t>
            </a:r>
            <a:endParaRPr lang="ru-RU" altLang="ru-RU" sz="1800"/>
          </a:p>
        </p:txBody>
      </p:sp>
      <p:sp>
        <p:nvSpPr>
          <p:cNvPr id="50182" name="Прямоугольник 2"/>
          <p:cNvSpPr>
            <a:spLocks noChangeArrowheads="1"/>
          </p:cNvSpPr>
          <p:nvPr/>
        </p:nvSpPr>
        <p:spPr bwMode="auto">
          <a:xfrm>
            <a:off x="8277225" y="1228725"/>
            <a:ext cx="35337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b="1">
                <a:latin typeface="Arial-BoldMT"/>
              </a:rPr>
              <a:t>indels= insertions + deletions</a:t>
            </a:r>
            <a:endParaRPr lang="ru-RU" altLang="ru-RU" sz="1800" b="1">
              <a:latin typeface="Arial-BoldMT"/>
            </a:endParaRPr>
          </a:p>
          <a:p>
            <a:pPr eaLnBrk="1" hangingPunct="1">
              <a:lnSpc>
                <a:spcPct val="100000"/>
              </a:lnSpc>
              <a:spcBef>
                <a:spcPct val="0"/>
              </a:spcBef>
              <a:buFontTx/>
              <a:buNone/>
            </a:pPr>
            <a:endParaRPr lang="en-US" altLang="ru-RU" sz="1800" b="1">
              <a:latin typeface="Arial-BoldMT"/>
            </a:endParaRPr>
          </a:p>
          <a:p>
            <a:pPr eaLnBrk="1" hangingPunct="1">
              <a:lnSpc>
                <a:spcPct val="100000"/>
              </a:lnSpc>
              <a:spcBef>
                <a:spcPct val="0"/>
              </a:spcBef>
              <a:buFontTx/>
              <a:buNone/>
            </a:pPr>
            <a:r>
              <a:rPr lang="ru-RU" altLang="ru-RU" sz="1800" b="1">
                <a:latin typeface="Arial-BoldMT"/>
              </a:rPr>
              <a:t>пробелы (</a:t>
            </a:r>
            <a:r>
              <a:rPr lang="en-US" altLang="ru-RU" sz="1800" b="1">
                <a:latin typeface="Arial-BoldMT"/>
              </a:rPr>
              <a:t>gaps)</a:t>
            </a:r>
            <a:endParaRPr lang="ru-RU" altLang="ru-RU" sz="1800"/>
          </a:p>
        </p:txBody>
      </p:sp>
      <p:sp>
        <p:nvSpPr>
          <p:cNvPr id="50183" name="Прямоугольник 3"/>
          <p:cNvSpPr>
            <a:spLocks noChangeArrowheads="1"/>
          </p:cNvSpPr>
          <p:nvPr/>
        </p:nvSpPr>
        <p:spPr bwMode="auto">
          <a:xfrm>
            <a:off x="285750" y="1228725"/>
            <a:ext cx="7629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latin typeface="ArialMT"/>
              </a:rPr>
              <a:t>Цель - минимум числа и длины брешей, максимум общего числа пар</a:t>
            </a:r>
          </a:p>
          <a:p>
            <a:pPr eaLnBrk="1" hangingPunct="1">
              <a:lnSpc>
                <a:spcPct val="100000"/>
              </a:lnSpc>
              <a:spcBef>
                <a:spcPct val="0"/>
              </a:spcBef>
              <a:buFontTx/>
              <a:buNone/>
            </a:pPr>
            <a:r>
              <a:rPr lang="ru-RU" altLang="ru-RU" sz="1800">
                <a:latin typeface="ArialMT"/>
              </a:rPr>
              <a:t>нуклеотидов (matches).</a:t>
            </a:r>
            <a:endParaRPr lang="ru-RU" altLang="ru-RU" sz="1800"/>
          </a:p>
        </p:txBody>
      </p:sp>
      <p:sp>
        <p:nvSpPr>
          <p:cNvPr id="50184" name="Прямоугольник 4"/>
          <p:cNvSpPr>
            <a:spLocks noChangeArrowheads="1"/>
          </p:cNvSpPr>
          <p:nvPr/>
        </p:nvSpPr>
        <p:spPr bwMode="auto">
          <a:xfrm>
            <a:off x="5791200" y="2632075"/>
            <a:ext cx="609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ru-RU" sz="1800" b="1"/>
              <a:t>Альтернативные сайты полиаденилирования в кассетном интроне генов </a:t>
            </a:r>
            <a:r>
              <a:rPr lang="en-US" altLang="ru-RU" sz="1800" b="1" i="1"/>
              <a:t>nxf1 Eutheria</a:t>
            </a:r>
          </a:p>
        </p:txBody>
      </p:sp>
      <p:sp>
        <p:nvSpPr>
          <p:cNvPr id="50185" name="Прямоугольник 5"/>
          <p:cNvSpPr>
            <a:spLocks noChangeArrowheads="1"/>
          </p:cNvSpPr>
          <p:nvPr/>
        </p:nvSpPr>
        <p:spPr bwMode="auto">
          <a:xfrm>
            <a:off x="5716588" y="5553075"/>
            <a:ext cx="6096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ru-RU" sz="1600"/>
              <a:t>Mamon</a:t>
            </a:r>
            <a:r>
              <a:rPr lang="ru-RU" altLang="ru-RU" sz="1600"/>
              <a:t> </a:t>
            </a:r>
            <a:r>
              <a:rPr lang="en-US" altLang="ru-RU" sz="1600"/>
              <a:t>L., Kliver S., Golubkova E. Evolutionarily conserved features of the retained intron in alternative transcripts of the </a:t>
            </a:r>
            <a:r>
              <a:rPr lang="en-US" altLang="ru-RU" sz="1600" i="1"/>
              <a:t>nxf1</a:t>
            </a:r>
            <a:r>
              <a:rPr lang="en-US" altLang="ru-RU" sz="1600"/>
              <a:t> (nuclear export factor) genes in different organisms. // Open Journal of Genetics. 2013. V.3, №3. P.159-170.</a:t>
            </a:r>
            <a:endParaRPr lang="ru-RU" altLang="ru-RU" sz="1600"/>
          </a:p>
        </p:txBody>
      </p:sp>
      <p:sp>
        <p:nvSpPr>
          <p:cNvPr id="8" name="Прямоугольник 7"/>
          <p:cNvSpPr/>
          <p:nvPr/>
        </p:nvSpPr>
        <p:spPr>
          <a:xfrm>
            <a:off x="8201025" y="3962400"/>
            <a:ext cx="409575" cy="15621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Tree>
    <p:extLst>
      <p:ext uri="{BB962C8B-B14F-4D97-AF65-F5344CB8AC3E}">
        <p14:creationId xmlns:p14="http://schemas.microsoft.com/office/powerpoint/2010/main" val="3727113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5" name="Object 5"/>
          <p:cNvGraphicFramePr>
            <a:graphicFrameLocks/>
          </p:cNvGraphicFramePr>
          <p:nvPr/>
        </p:nvGraphicFramePr>
        <p:xfrm>
          <a:off x="258763" y="1484313"/>
          <a:ext cx="4102100" cy="4248150"/>
        </p:xfrm>
        <a:graphic>
          <a:graphicData uri="http://schemas.openxmlformats.org/presentationml/2006/ole">
            <mc:AlternateContent xmlns:mc="http://schemas.openxmlformats.org/markup-compatibility/2006">
              <mc:Choice xmlns:v="urn:schemas-microsoft-com:vml" Requires="v">
                <p:oleObj spid="_x0000_s2055" name="Image" r:id="rId3" imgW="4990476" imgH="6488889" progId="Photoshop.Image.7">
                  <p:embed/>
                </p:oleObj>
              </mc:Choice>
              <mc:Fallback>
                <p:oleObj name="Image" r:id="rId3" imgW="4990476" imgH="6488889" progId="Photoshop.Image.7">
                  <p:embed/>
                  <p:pic>
                    <p:nvPicPr>
                      <p:cNvPr id="28675"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1484313"/>
                        <a:ext cx="410210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6" name="Прямоугольник 14"/>
          <p:cNvSpPr>
            <a:spLocks noChangeArrowheads="1"/>
          </p:cNvSpPr>
          <p:nvPr/>
        </p:nvSpPr>
        <p:spPr bwMode="auto">
          <a:xfrm>
            <a:off x="495300" y="230188"/>
            <a:ext cx="11049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2000" b="1">
                <a:latin typeface="Arial" panose="020B0604020202020204" pitchFamily="34" charset="0"/>
                <a:cs typeface="Arial" panose="020B0604020202020204" pitchFamily="34" charset="0"/>
              </a:rPr>
              <a:t>Парадокс Левинталя</a:t>
            </a:r>
            <a:r>
              <a:rPr lang="ru-RU" altLang="ru-RU" sz="2000">
                <a:latin typeface="Arial" panose="020B0604020202020204" pitchFamily="34" charset="0"/>
                <a:cs typeface="Arial" panose="020B0604020202020204" pitchFamily="34" charset="0"/>
              </a:rPr>
              <a:t> — сформулировал в 1968 году молекулярный биолог Сайрус Левинталь: «промежуток времени, за который полипептид приходит к своему скрученному состоянию, на много порядков меньше, чем если бы полипептид просто перебирал все возможные конфигурации». </a:t>
            </a:r>
          </a:p>
        </p:txBody>
      </p:sp>
      <p:sp>
        <p:nvSpPr>
          <p:cNvPr id="28677" name="Прямоугольник 15"/>
          <p:cNvSpPr>
            <a:spLocks noChangeArrowheads="1"/>
          </p:cNvSpPr>
          <p:nvPr/>
        </p:nvSpPr>
        <p:spPr bwMode="auto">
          <a:xfrm>
            <a:off x="4730750" y="2339975"/>
            <a:ext cx="6880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2000">
                <a:solidFill>
                  <a:srgbClr val="0000FF"/>
                </a:solidFill>
                <a:latin typeface="Arial" panose="020B0604020202020204" pitchFamily="34" charset="0"/>
                <a:cs typeface="Arial" panose="020B0604020202020204" pitchFamily="34" charset="0"/>
              </a:rPr>
              <a:t>«Как белок выбирает свою нативную структуру (native state) среди бесчисленного множества возможных?»</a:t>
            </a:r>
          </a:p>
        </p:txBody>
      </p:sp>
      <p:sp>
        <p:nvSpPr>
          <p:cNvPr id="28678" name="Прямоугольник 16"/>
          <p:cNvSpPr>
            <a:spLocks noChangeArrowheads="1"/>
          </p:cNvSpPr>
          <p:nvPr/>
        </p:nvSpPr>
        <p:spPr bwMode="auto">
          <a:xfrm>
            <a:off x="1370013" y="5214938"/>
            <a:ext cx="475456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2000">
                <a:solidFill>
                  <a:srgbClr val="010103"/>
                </a:solidFill>
              </a:rPr>
              <a:t>И</a:t>
            </a:r>
            <a:r>
              <a:rPr lang="ru-RU" altLang="ru-RU" sz="2000">
                <a:solidFill>
                  <a:srgbClr val="010103"/>
                </a:solidFill>
                <a:cs typeface="Arial" panose="020B0604020202020204" pitchFamily="34" charset="0"/>
              </a:rPr>
              <a:t>зомеризация относительно этих связей  </a:t>
            </a:r>
            <a:r>
              <a:rPr lang="ru-RU" altLang="ru-RU" sz="2000">
                <a:solidFill>
                  <a:srgbClr val="010103"/>
                </a:solidFill>
              </a:rPr>
              <a:t>позволяет </a:t>
            </a:r>
            <a:r>
              <a:rPr lang="ru-RU" altLang="ru-RU" sz="2000">
                <a:solidFill>
                  <a:srgbClr val="010103"/>
                </a:solidFill>
                <a:cs typeface="Arial" panose="020B0604020202020204" pitchFamily="34" charset="0"/>
              </a:rPr>
              <a:t>существова</a:t>
            </a:r>
            <a:r>
              <a:rPr lang="ru-RU" altLang="ru-RU" sz="2000">
                <a:solidFill>
                  <a:srgbClr val="010103"/>
                </a:solidFill>
              </a:rPr>
              <a:t>ть</a:t>
            </a:r>
            <a:r>
              <a:rPr lang="ru-RU" altLang="ru-RU" sz="2000">
                <a:solidFill>
                  <a:srgbClr val="010103"/>
                </a:solidFill>
                <a:cs typeface="Arial" panose="020B0604020202020204" pitchFamily="34" charset="0"/>
              </a:rPr>
              <a:t> огромно</a:t>
            </a:r>
            <a:r>
              <a:rPr lang="ru-RU" altLang="ru-RU" sz="2000">
                <a:solidFill>
                  <a:srgbClr val="010103"/>
                </a:solidFill>
              </a:rPr>
              <a:t>му</a:t>
            </a:r>
            <a:r>
              <a:rPr lang="ru-RU" altLang="ru-RU" sz="2000">
                <a:solidFill>
                  <a:srgbClr val="010103"/>
                </a:solidFill>
                <a:cs typeface="Arial" panose="020B0604020202020204" pitchFamily="34" charset="0"/>
              </a:rPr>
              <a:t> числ</a:t>
            </a:r>
            <a:r>
              <a:rPr lang="ru-RU" altLang="ru-RU" sz="2000">
                <a:solidFill>
                  <a:srgbClr val="010103"/>
                </a:solidFill>
              </a:rPr>
              <a:t>у</a:t>
            </a:r>
            <a:r>
              <a:rPr lang="ru-RU" altLang="ru-RU" sz="2000">
                <a:solidFill>
                  <a:srgbClr val="010103"/>
                </a:solidFill>
                <a:cs typeface="Arial" panose="020B0604020202020204" pitchFamily="34" charset="0"/>
              </a:rPr>
              <a:t> конформаций </a:t>
            </a:r>
            <a:r>
              <a:rPr lang="ru-RU" altLang="ru-RU" sz="2000">
                <a:solidFill>
                  <a:srgbClr val="010103"/>
                </a:solidFill>
              </a:rPr>
              <a:t>полипептидной </a:t>
            </a:r>
            <a:r>
              <a:rPr lang="ru-RU" altLang="ru-RU" sz="2000">
                <a:solidFill>
                  <a:srgbClr val="010103"/>
                </a:solidFill>
                <a:cs typeface="Arial" panose="020B0604020202020204" pitchFamily="34" charset="0"/>
              </a:rPr>
              <a:t>цепи в развернутом состоянии</a:t>
            </a:r>
            <a:r>
              <a:rPr lang="ru-RU" altLang="ru-RU" sz="2000">
                <a:solidFill>
                  <a:srgbClr val="010103"/>
                </a:solidFill>
              </a:rPr>
              <a:t>.</a:t>
            </a:r>
            <a:endParaRPr lang="ru-RU" altLang="ru-RU" sz="2000"/>
          </a:p>
        </p:txBody>
      </p:sp>
      <p:sp>
        <p:nvSpPr>
          <p:cNvPr id="28679" name="Rectangle 3"/>
          <p:cNvSpPr>
            <a:spLocks noChangeArrowheads="1"/>
          </p:cNvSpPr>
          <p:nvPr/>
        </p:nvSpPr>
        <p:spPr bwMode="auto">
          <a:xfrm>
            <a:off x="5457825" y="3233738"/>
            <a:ext cx="6496050" cy="158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spcAft>
                <a:spcPct val="40000"/>
              </a:spcAft>
              <a:buFont typeface="Wingdings" panose="05000000000000000000" pitchFamily="2" charset="2"/>
              <a:buChar char="Ø"/>
            </a:pPr>
            <a:r>
              <a:rPr lang="en-US" altLang="ru-RU" sz="1800">
                <a:solidFill>
                  <a:srgbClr val="010103"/>
                </a:solidFill>
                <a:latin typeface="Arial" panose="020B0604020202020204" pitchFamily="34" charset="0"/>
              </a:rPr>
              <a:t>   </a:t>
            </a:r>
            <a:r>
              <a:rPr lang="ru-RU" altLang="ru-RU" sz="1800">
                <a:solidFill>
                  <a:srgbClr val="010103"/>
                </a:solidFill>
                <a:latin typeface="Arial" panose="020B0604020202020204" pitchFamily="34" charset="0"/>
              </a:rPr>
              <a:t>Н</a:t>
            </a:r>
            <a:r>
              <a:rPr lang="ru-RU" altLang="ru-RU" sz="1800">
                <a:solidFill>
                  <a:srgbClr val="010103"/>
                </a:solidFill>
                <a:latin typeface="Arial" panose="020B0604020202020204" pitchFamily="34" charset="0"/>
                <a:cs typeface="Arial" panose="020B0604020202020204" pitchFamily="34" charset="0"/>
              </a:rPr>
              <a:t>ебольшой белок из ста аминокислотных остатков может принять ~10</a:t>
            </a:r>
            <a:r>
              <a:rPr lang="ru-RU" altLang="ru-RU" sz="1800" baseline="30000">
                <a:solidFill>
                  <a:srgbClr val="010103"/>
                </a:solidFill>
                <a:latin typeface="Arial" panose="020B0604020202020204" pitchFamily="34" charset="0"/>
                <a:cs typeface="Arial" panose="020B0604020202020204" pitchFamily="34" charset="0"/>
              </a:rPr>
              <a:t>100</a:t>
            </a:r>
            <a:r>
              <a:rPr lang="ru-RU" altLang="ru-RU" sz="1800">
                <a:solidFill>
                  <a:srgbClr val="010103"/>
                </a:solidFill>
                <a:latin typeface="Arial" panose="020B0604020202020204" pitchFamily="34" charset="0"/>
                <a:cs typeface="Arial" panose="020B0604020202020204" pitchFamily="34" charset="0"/>
              </a:rPr>
              <a:t> конфигураций. </a:t>
            </a:r>
            <a:endParaRPr lang="ru-RU" altLang="ru-RU" sz="1800">
              <a:solidFill>
                <a:srgbClr val="010103"/>
              </a:solidFill>
              <a:latin typeface="Arial" panose="020B0604020202020204" pitchFamily="34" charset="0"/>
            </a:endParaRPr>
          </a:p>
          <a:p>
            <a:pPr eaLnBrk="1" hangingPunct="1">
              <a:lnSpc>
                <a:spcPct val="100000"/>
              </a:lnSpc>
              <a:spcBef>
                <a:spcPct val="0"/>
              </a:spcBef>
              <a:spcAft>
                <a:spcPct val="40000"/>
              </a:spcAft>
              <a:buFont typeface="Wingdings" panose="05000000000000000000" pitchFamily="2" charset="2"/>
              <a:buChar char="Ø"/>
            </a:pPr>
            <a:r>
              <a:rPr lang="en-US" altLang="ru-RU" sz="1800">
                <a:solidFill>
                  <a:srgbClr val="010103"/>
                </a:solidFill>
                <a:latin typeface="Arial" panose="020B0604020202020204" pitchFamily="34" charset="0"/>
              </a:rPr>
              <a:t>   </a:t>
            </a:r>
            <a:r>
              <a:rPr lang="ru-RU" altLang="ru-RU" sz="1800">
                <a:solidFill>
                  <a:srgbClr val="010103"/>
                </a:solidFill>
                <a:latin typeface="Arial" panose="020B0604020202020204" pitchFamily="34" charset="0"/>
              </a:rPr>
              <a:t>П</a:t>
            </a:r>
            <a:r>
              <a:rPr lang="ru-RU" altLang="ru-RU" sz="1800">
                <a:solidFill>
                  <a:srgbClr val="010103"/>
                </a:solidFill>
                <a:latin typeface="Arial" panose="020B0604020202020204" pitchFamily="34" charset="0"/>
                <a:cs typeface="Arial" panose="020B0604020202020204" pitchFamily="34" charset="0"/>
              </a:rPr>
              <a:t>еребор </a:t>
            </a:r>
            <a:r>
              <a:rPr lang="ru-RU" altLang="ru-RU" sz="1800">
                <a:solidFill>
                  <a:srgbClr val="010103"/>
                </a:solidFill>
                <a:latin typeface="Arial" panose="020B0604020202020204" pitchFamily="34" charset="0"/>
              </a:rPr>
              <a:t>всех конформаций </a:t>
            </a:r>
            <a:r>
              <a:rPr lang="ru-RU" altLang="ru-RU" sz="1800">
                <a:solidFill>
                  <a:srgbClr val="010103"/>
                </a:solidFill>
                <a:latin typeface="Arial" panose="020B0604020202020204" pitchFamily="34" charset="0"/>
                <a:cs typeface="Arial" panose="020B0604020202020204" pitchFamily="34" charset="0"/>
              </a:rPr>
              <a:t>потребовал бы ~10</a:t>
            </a:r>
            <a:r>
              <a:rPr lang="ru-RU" altLang="ru-RU" sz="1800" baseline="30000">
                <a:solidFill>
                  <a:srgbClr val="010103"/>
                </a:solidFill>
                <a:latin typeface="Arial" panose="020B0604020202020204" pitchFamily="34" charset="0"/>
                <a:cs typeface="Arial" panose="020B0604020202020204" pitchFamily="34" charset="0"/>
              </a:rPr>
              <a:t>11</a:t>
            </a:r>
            <a:r>
              <a:rPr lang="ru-RU" altLang="ru-RU" sz="1800">
                <a:solidFill>
                  <a:srgbClr val="010103"/>
                </a:solidFill>
                <a:latin typeface="Arial" panose="020B0604020202020204" pitchFamily="34" charset="0"/>
                <a:cs typeface="Arial" panose="020B0604020202020204" pitchFamily="34" charset="0"/>
              </a:rPr>
              <a:t> лет</a:t>
            </a:r>
            <a:r>
              <a:rPr lang="ru-RU" altLang="ru-RU" sz="1800">
                <a:solidFill>
                  <a:srgbClr val="010103"/>
                </a:solidFill>
                <a:latin typeface="Arial" panose="020B0604020202020204" pitchFamily="34" charset="0"/>
              </a:rPr>
              <a:t>,</a:t>
            </a:r>
            <a:r>
              <a:rPr lang="ru-RU" altLang="ru-RU" sz="1800">
                <a:solidFill>
                  <a:srgbClr val="010103"/>
                </a:solidFill>
                <a:latin typeface="Arial" panose="020B0604020202020204" pitchFamily="34" charset="0"/>
                <a:cs typeface="Arial" panose="020B0604020202020204" pitchFamily="34" charset="0"/>
              </a:rPr>
              <a:t> занимая 10</a:t>
            </a:r>
            <a:r>
              <a:rPr lang="ru-RU" altLang="ru-RU" sz="1800" baseline="30000">
                <a:solidFill>
                  <a:srgbClr val="010103"/>
                </a:solidFill>
                <a:latin typeface="Arial" panose="020B0604020202020204" pitchFamily="34" charset="0"/>
                <a:cs typeface="Arial" panose="020B0604020202020204" pitchFamily="34" charset="0"/>
              </a:rPr>
              <a:t>–13</a:t>
            </a:r>
            <a:r>
              <a:rPr lang="ru-RU" altLang="ru-RU" sz="1800">
                <a:solidFill>
                  <a:srgbClr val="010103"/>
                </a:solidFill>
                <a:latin typeface="Arial" panose="020B0604020202020204" pitchFamily="34" charset="0"/>
                <a:cs typeface="Arial" panose="020B0604020202020204" pitchFamily="34" charset="0"/>
              </a:rPr>
              <a:t> с (время тепловой флуктуации) на переход из одной конфигурации в другую.</a:t>
            </a:r>
            <a:r>
              <a:rPr lang="ru-RU" altLang="ru-RU" sz="1800">
                <a:solidFill>
                  <a:srgbClr val="010103"/>
                </a:solidFill>
                <a:latin typeface="Arial" panose="020B0604020202020204" pitchFamily="34" charset="0"/>
              </a:rPr>
              <a:t> </a:t>
            </a:r>
          </a:p>
        </p:txBody>
      </p:sp>
      <p:sp>
        <p:nvSpPr>
          <p:cNvPr id="28680" name="Text Box 8"/>
          <p:cNvSpPr txBox="1">
            <a:spLocks noChangeArrowheads="1"/>
          </p:cNvSpPr>
          <p:nvPr/>
        </p:nvSpPr>
        <p:spPr bwMode="auto">
          <a:xfrm>
            <a:off x="6743700" y="5235575"/>
            <a:ext cx="53340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solidFill>
                  <a:srgbClr val="990033"/>
                </a:solidFill>
                <a:latin typeface="Arial" panose="020B0604020202020204" pitchFamily="34" charset="0"/>
              </a:rPr>
              <a:t>Но!  Белки сворачиваются за доли секунды.</a:t>
            </a:r>
            <a:endParaRPr lang="ru-RU" altLang="ru-RU" sz="2000">
              <a:solidFill>
                <a:srgbClr val="990033"/>
              </a:solidFill>
              <a:latin typeface="Arial" panose="020B0604020202020204" pitchFamily="34" charset="0"/>
            </a:endParaRPr>
          </a:p>
        </p:txBody>
      </p:sp>
      <p:sp>
        <p:nvSpPr>
          <p:cNvPr id="28681" name="Прямоугольник 19"/>
          <p:cNvSpPr>
            <a:spLocks noChangeArrowheads="1"/>
          </p:cNvSpPr>
          <p:nvPr/>
        </p:nvSpPr>
        <p:spPr bwMode="auto">
          <a:xfrm>
            <a:off x="4071938" y="1468438"/>
            <a:ext cx="7762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latin typeface="Courier New" panose="02070309020205020404" pitchFamily="49" charset="0"/>
              </a:rPr>
              <a:t>Mössbaun Spectroscopy in Biological Systems Proceedings (1969)Univ. of Illinois Bulletin</a:t>
            </a:r>
            <a:r>
              <a:rPr lang="ru-RU" altLang="ru-RU">
                <a:latin typeface="Courier New" panose="02070309020205020404" pitchFamily="49" charset="0"/>
              </a:rPr>
              <a:t>. </a:t>
            </a:r>
            <a:r>
              <a:rPr lang="en-US" altLang="ru-RU">
                <a:latin typeface="Courier New" panose="02070309020205020404" pitchFamily="49" charset="0"/>
              </a:rPr>
              <a:t>67, No. 41 pp. 22-24</a:t>
            </a:r>
            <a:r>
              <a:rPr lang="ru-RU" altLang="ru-RU">
                <a:latin typeface="Courier New" panose="02070309020205020404" pitchFamily="49" charset="0"/>
              </a:rPr>
              <a:t>.</a:t>
            </a:r>
            <a:endParaRPr lang="ru-RU" altLang="ru-RU"/>
          </a:p>
        </p:txBody>
      </p:sp>
    </p:spTree>
    <p:extLst>
      <p:ext uri="{BB962C8B-B14F-4D97-AF65-F5344CB8AC3E}">
        <p14:creationId xmlns:p14="http://schemas.microsoft.com/office/powerpoint/2010/main" val="29173760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247650" y="47625"/>
            <a:ext cx="11630025"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45000"/>
              </a:spcBef>
              <a:buFont typeface="Wingdings" panose="05000000000000000000" pitchFamily="2" charset="2"/>
              <a:buNone/>
            </a:pPr>
            <a:r>
              <a:rPr lang="ru-RU" altLang="ru-RU" sz="1800" b="1">
                <a:solidFill>
                  <a:srgbClr val="010103"/>
                </a:solidFill>
                <a:latin typeface="Arial" panose="020B0604020202020204" pitchFamily="34" charset="0"/>
                <a:cs typeface="Arial" panose="020B0604020202020204" pitchFamily="34" charset="0"/>
              </a:rPr>
              <a:t>Сайрус Левинталь в 1968 г. предположил</a:t>
            </a:r>
            <a:r>
              <a:rPr lang="ru-RU" altLang="ru-RU" sz="1800" b="1">
                <a:solidFill>
                  <a:srgbClr val="010103"/>
                </a:solidFill>
                <a:latin typeface="Arial" panose="020B0604020202020204" pitchFamily="34" charset="0"/>
              </a:rPr>
              <a:t>:</a:t>
            </a:r>
            <a:r>
              <a:rPr lang="ru-RU" altLang="ru-RU" sz="1800" b="1">
                <a:solidFill>
                  <a:srgbClr val="010103"/>
                </a:solidFill>
                <a:latin typeface="Arial" panose="020B0604020202020204" pitchFamily="34" charset="0"/>
                <a:cs typeface="Arial" panose="020B0604020202020204" pitchFamily="34" charset="0"/>
              </a:rPr>
              <a:t> </a:t>
            </a:r>
            <a:endParaRPr lang="ru-RU" altLang="ru-RU" sz="1800" b="1">
              <a:solidFill>
                <a:srgbClr val="010103"/>
              </a:solidFill>
              <a:latin typeface="Arial" panose="020B0604020202020204" pitchFamily="34" charset="0"/>
            </a:endParaRPr>
          </a:p>
          <a:p>
            <a:pPr algn="just" eaLnBrk="1" hangingPunct="1">
              <a:lnSpc>
                <a:spcPct val="100000"/>
              </a:lnSpc>
              <a:spcBef>
                <a:spcPct val="45000"/>
              </a:spcBef>
              <a:buFont typeface="Wingdings" panose="05000000000000000000" pitchFamily="2" charset="2"/>
              <a:buChar char="Ø"/>
            </a:pPr>
            <a:r>
              <a:rPr lang="ru-RU" altLang="ru-RU" sz="1800" b="1">
                <a:solidFill>
                  <a:srgbClr val="010103"/>
                </a:solidFill>
                <a:latin typeface="Arial" panose="020B0604020202020204" pitchFamily="34" charset="0"/>
              </a:rPr>
              <a:t> </a:t>
            </a:r>
            <a:r>
              <a:rPr lang="en-US" altLang="ru-RU" sz="1800" b="1">
                <a:solidFill>
                  <a:srgbClr val="010103"/>
                </a:solidFill>
                <a:latin typeface="Arial" panose="020B0604020202020204" pitchFamily="34" charset="0"/>
              </a:rPr>
              <a:t> </a:t>
            </a:r>
            <a:r>
              <a:rPr lang="ru-RU" altLang="ru-RU" sz="1800" b="1">
                <a:solidFill>
                  <a:srgbClr val="010103"/>
                </a:solidFill>
                <a:latin typeface="Arial" panose="020B0604020202020204" pitchFamily="34" charset="0"/>
                <a:cs typeface="Arial" panose="020B0604020202020204" pitchFamily="34" charset="0"/>
              </a:rPr>
              <a:t>самоорганизующийся белок следует по какому-то специальному «пути сворачивания», и та структура, где этот путь заканчивается, и является его нативной структурой</a:t>
            </a:r>
            <a:r>
              <a:rPr lang="ru-RU" altLang="ru-RU" sz="1800" b="1">
                <a:solidFill>
                  <a:srgbClr val="010103"/>
                </a:solidFill>
                <a:latin typeface="Arial" panose="020B0604020202020204" pitchFamily="34" charset="0"/>
              </a:rPr>
              <a:t>;</a:t>
            </a:r>
            <a:r>
              <a:rPr lang="ru-RU" altLang="ru-RU" sz="1800" b="1">
                <a:solidFill>
                  <a:srgbClr val="010103"/>
                </a:solidFill>
                <a:latin typeface="Arial" panose="020B0604020202020204" pitchFamily="34" charset="0"/>
                <a:cs typeface="Arial" panose="020B0604020202020204" pitchFamily="34" charset="0"/>
              </a:rPr>
              <a:t> </a:t>
            </a:r>
            <a:endParaRPr lang="ru-RU" altLang="ru-RU" sz="1800" b="1">
              <a:solidFill>
                <a:srgbClr val="010103"/>
              </a:solidFill>
              <a:latin typeface="Arial" panose="020B0604020202020204" pitchFamily="34" charset="0"/>
            </a:endParaRPr>
          </a:p>
          <a:p>
            <a:pPr algn="just" eaLnBrk="1" hangingPunct="1">
              <a:lnSpc>
                <a:spcPct val="100000"/>
              </a:lnSpc>
              <a:spcBef>
                <a:spcPct val="45000"/>
              </a:spcBef>
              <a:buFont typeface="Wingdings" panose="05000000000000000000" pitchFamily="2" charset="2"/>
              <a:buChar char="Ø"/>
            </a:pPr>
            <a:r>
              <a:rPr lang="ru-RU" altLang="ru-RU" sz="1800" b="1">
                <a:solidFill>
                  <a:srgbClr val="010103"/>
                </a:solidFill>
                <a:latin typeface="Arial" panose="020B0604020202020204" pitchFamily="34" charset="0"/>
              </a:rPr>
              <a:t> </a:t>
            </a:r>
            <a:r>
              <a:rPr lang="en-US" altLang="ru-RU" sz="1800" b="1">
                <a:solidFill>
                  <a:srgbClr val="010103"/>
                </a:solidFill>
                <a:latin typeface="Arial" panose="020B0604020202020204" pitchFamily="34" charset="0"/>
              </a:rPr>
              <a:t> </a:t>
            </a:r>
            <a:r>
              <a:rPr lang="ru-RU" altLang="ru-RU" sz="1800" b="1">
                <a:solidFill>
                  <a:srgbClr val="010103"/>
                </a:solidFill>
                <a:latin typeface="Arial" panose="020B0604020202020204" pitchFamily="34" charset="0"/>
                <a:cs typeface="Arial" panose="020B0604020202020204" pitchFamily="34" charset="0"/>
              </a:rPr>
              <a:t>в аминокислотной последовательности запрограммирована не только структура нативного состояния макромолекулы белка, но и путь его достижения</a:t>
            </a:r>
            <a:r>
              <a:rPr lang="ru-RU" altLang="ru-RU" sz="1800" b="1">
                <a:solidFill>
                  <a:srgbClr val="010103"/>
                </a:solidFill>
                <a:latin typeface="Arial" panose="020B0604020202020204" pitchFamily="34" charset="0"/>
              </a:rPr>
              <a:t>; </a:t>
            </a:r>
          </a:p>
          <a:p>
            <a:pPr algn="just" eaLnBrk="1" hangingPunct="1">
              <a:lnSpc>
                <a:spcPct val="100000"/>
              </a:lnSpc>
              <a:spcBef>
                <a:spcPct val="45000"/>
              </a:spcBef>
              <a:buFont typeface="Wingdings" panose="05000000000000000000" pitchFamily="2" charset="2"/>
              <a:buChar char="Ø"/>
            </a:pPr>
            <a:r>
              <a:rPr lang="ru-RU" altLang="ru-RU" sz="1800" b="1">
                <a:solidFill>
                  <a:srgbClr val="010103"/>
                </a:solidFill>
                <a:latin typeface="Arial" panose="020B0604020202020204" pitchFamily="34" charset="0"/>
              </a:rPr>
              <a:t> </a:t>
            </a:r>
            <a:r>
              <a:rPr lang="en-US" altLang="ru-RU" sz="1800" b="1">
                <a:solidFill>
                  <a:srgbClr val="010103"/>
                </a:solidFill>
                <a:latin typeface="Arial" panose="020B0604020202020204" pitchFamily="34" charset="0"/>
              </a:rPr>
              <a:t> </a:t>
            </a:r>
            <a:r>
              <a:rPr lang="ru-RU" altLang="ru-RU" sz="1800" b="1">
                <a:solidFill>
                  <a:srgbClr val="010103"/>
                </a:solidFill>
                <a:latin typeface="Arial" panose="020B0604020202020204" pitchFamily="34" charset="0"/>
                <a:cs typeface="Arial" panose="020B0604020202020204" pitchFamily="34" charset="0"/>
              </a:rPr>
              <a:t>нативная структура белка определяется не </a:t>
            </a:r>
            <a:r>
              <a:rPr lang="ru-RU" altLang="ru-RU" sz="1800" b="1">
                <a:solidFill>
                  <a:srgbClr val="010103"/>
                </a:solidFill>
                <a:latin typeface="Arial" panose="020B0604020202020204" pitchFamily="34" charset="0"/>
              </a:rPr>
              <a:t>только </a:t>
            </a:r>
            <a:r>
              <a:rPr lang="ru-RU" altLang="ru-RU" sz="1800" b="1">
                <a:solidFill>
                  <a:srgbClr val="010103"/>
                </a:solidFill>
                <a:latin typeface="Arial" panose="020B0604020202020204" pitchFamily="34" charset="0"/>
                <a:cs typeface="Arial" panose="020B0604020202020204" pitchFamily="34" charset="0"/>
              </a:rPr>
              <a:t>стабильностью</a:t>
            </a:r>
            <a:r>
              <a:rPr lang="ru-RU" altLang="ru-RU" sz="1800" b="1">
                <a:solidFill>
                  <a:srgbClr val="010103"/>
                </a:solidFill>
                <a:latin typeface="Arial" panose="020B0604020202020204" pitchFamily="34" charset="0"/>
              </a:rPr>
              <a:t> и </a:t>
            </a:r>
            <a:r>
              <a:rPr lang="ru-RU" altLang="ru-RU" sz="1800" b="1">
                <a:solidFill>
                  <a:srgbClr val="010103"/>
                </a:solidFill>
                <a:latin typeface="Arial" panose="020B0604020202020204" pitchFamily="34" charset="0"/>
                <a:cs typeface="Arial" panose="020B0604020202020204" pitchFamily="34" charset="0"/>
              </a:rPr>
              <a:t>термодинамикой, </a:t>
            </a:r>
            <a:r>
              <a:rPr lang="ru-RU" altLang="ru-RU" sz="1800" b="1">
                <a:solidFill>
                  <a:srgbClr val="010103"/>
                </a:solidFill>
                <a:latin typeface="Arial" panose="020B0604020202020204" pitchFamily="34" charset="0"/>
              </a:rPr>
              <a:t>но и</a:t>
            </a:r>
            <a:r>
              <a:rPr lang="ru-RU" altLang="ru-RU" sz="1800" b="1">
                <a:solidFill>
                  <a:srgbClr val="010103"/>
                </a:solidFill>
                <a:latin typeface="Arial" panose="020B0604020202020204" pitchFamily="34" charset="0"/>
                <a:cs typeface="Arial" panose="020B0604020202020204" pitchFamily="34" charset="0"/>
              </a:rPr>
              <a:t> кинетикой</a:t>
            </a:r>
            <a:r>
              <a:rPr lang="ru-RU" altLang="ru-RU" sz="1800" b="1">
                <a:solidFill>
                  <a:srgbClr val="010103"/>
                </a:solidFill>
                <a:latin typeface="Arial" panose="020B0604020202020204" pitchFamily="34" charset="0"/>
              </a:rPr>
              <a:t>;</a:t>
            </a:r>
          </a:p>
          <a:p>
            <a:pPr algn="just" eaLnBrk="1" hangingPunct="1">
              <a:lnSpc>
                <a:spcPct val="100000"/>
              </a:lnSpc>
              <a:spcBef>
                <a:spcPct val="45000"/>
              </a:spcBef>
              <a:buFont typeface="Wingdings" panose="05000000000000000000" pitchFamily="2" charset="2"/>
              <a:buChar char="Ø"/>
            </a:pPr>
            <a:r>
              <a:rPr lang="ru-RU" altLang="ru-RU" sz="1800" b="1">
                <a:solidFill>
                  <a:srgbClr val="010103"/>
                </a:solidFill>
                <a:latin typeface="Arial" panose="020B0604020202020204" pitchFamily="34" charset="0"/>
              </a:rPr>
              <a:t> </a:t>
            </a:r>
            <a:r>
              <a:rPr lang="en-US" altLang="ru-RU" sz="1800" b="1">
                <a:solidFill>
                  <a:srgbClr val="010103"/>
                </a:solidFill>
                <a:latin typeface="Arial" panose="020B0604020202020204" pitchFamily="34" charset="0"/>
              </a:rPr>
              <a:t> </a:t>
            </a:r>
            <a:r>
              <a:rPr lang="ru-RU" altLang="ru-RU" sz="1800" b="1">
                <a:solidFill>
                  <a:srgbClr val="010103"/>
                </a:solidFill>
                <a:latin typeface="Arial" panose="020B0604020202020204" pitchFamily="34" charset="0"/>
              </a:rPr>
              <a:t>нативная структура</a:t>
            </a:r>
            <a:r>
              <a:rPr lang="ru-RU" altLang="ru-RU" sz="1800" b="1">
                <a:solidFill>
                  <a:srgbClr val="010103"/>
                </a:solidFill>
                <a:latin typeface="Arial" panose="020B0604020202020204" pitchFamily="34" charset="0"/>
                <a:cs typeface="Arial" panose="020B0604020202020204" pitchFamily="34" charset="0"/>
              </a:rPr>
              <a:t> </a:t>
            </a:r>
            <a:r>
              <a:rPr lang="ru-RU" altLang="ru-RU" sz="1800" b="1">
                <a:solidFill>
                  <a:srgbClr val="010103"/>
                </a:solidFill>
                <a:latin typeface="Arial" panose="020B0604020202020204" pitchFamily="34" charset="0"/>
              </a:rPr>
              <a:t>полипептидной цепи </a:t>
            </a:r>
            <a:r>
              <a:rPr lang="ru-RU" altLang="ru-RU" sz="1800" b="1">
                <a:solidFill>
                  <a:srgbClr val="010103"/>
                </a:solidFill>
                <a:latin typeface="Arial" panose="020B0604020202020204" pitchFamily="34" charset="0"/>
                <a:cs typeface="Arial" panose="020B0604020202020204" pitchFamily="34" charset="0"/>
              </a:rPr>
              <a:t>соответствует не глобальному, а быстро достижимому минимуму свободной энергии</a:t>
            </a:r>
            <a:r>
              <a:rPr lang="ru-RU" altLang="ru-RU" sz="1800" b="1">
                <a:solidFill>
                  <a:srgbClr val="010103"/>
                </a:solidFill>
                <a:latin typeface="Arial" panose="020B0604020202020204" pitchFamily="34" charset="0"/>
              </a:rPr>
              <a:t>.</a:t>
            </a:r>
            <a:r>
              <a:rPr lang="ru-RU" altLang="ru-RU" sz="1800" b="1">
                <a:solidFill>
                  <a:srgbClr val="010103"/>
                </a:solidFill>
                <a:latin typeface="Arial" panose="020B0604020202020204" pitchFamily="34" charset="0"/>
                <a:cs typeface="Arial" panose="020B0604020202020204" pitchFamily="34" charset="0"/>
              </a:rPr>
              <a:t> </a:t>
            </a:r>
          </a:p>
        </p:txBody>
      </p:sp>
      <p:sp>
        <p:nvSpPr>
          <p:cNvPr id="6" name="Rectangle 0"/>
          <p:cNvSpPr>
            <a:spLocks noGrp="1" noChangeArrowheads="1"/>
          </p:cNvSpPr>
          <p:nvPr>
            <p:ph type="title"/>
          </p:nvPr>
        </p:nvSpPr>
        <p:spPr>
          <a:xfrm>
            <a:off x="2024063" y="3975100"/>
            <a:ext cx="8896350" cy="438150"/>
          </a:xfrm>
        </p:spPr>
        <p:txBody>
          <a:bodyPr rtlCol="0">
            <a:normAutofit/>
          </a:bodyPr>
          <a:lstStyle/>
          <a:p>
            <a:pPr fontAlgn="auto">
              <a:spcAft>
                <a:spcPts val="0"/>
              </a:spcAft>
              <a:defRPr/>
            </a:pPr>
            <a:r>
              <a:rPr lang="ru-RU" altLang="ru-RU" sz="2400" dirty="0" smtClean="0"/>
              <a:t> </a:t>
            </a:r>
            <a:r>
              <a:rPr lang="ru-RU" altLang="ru-RU" sz="2400" b="1" dirty="0">
                <a:solidFill>
                  <a:schemeClr val="accent1">
                    <a:lumMod val="50000"/>
                  </a:schemeClr>
                </a:solidFill>
              </a:rPr>
              <a:t>«Ядро сворачивания» ингибитора химотрипсина(65 аминокислот)</a:t>
            </a:r>
          </a:p>
        </p:txBody>
      </p:sp>
      <p:pic>
        <p:nvPicPr>
          <p:cNvPr id="29701" name="Picture 4" descr="fink9"/>
          <p:cNvPicPr>
            <a:picLocks noChangeAspect="1" noChangeArrowheads="1"/>
          </p:cNvPicPr>
          <p:nvPr/>
        </p:nvPicPr>
        <p:blipFill>
          <a:blip r:embed="rId2">
            <a:extLst>
              <a:ext uri="{28A0092B-C50C-407E-A947-70E740481C1C}">
                <a14:useLocalDpi xmlns:a14="http://schemas.microsoft.com/office/drawing/2010/main" val="0"/>
              </a:ext>
            </a:extLst>
          </a:blip>
          <a:srcRect b="14124"/>
          <a:stretch>
            <a:fillRect/>
          </a:stretch>
        </p:blipFill>
        <p:spPr bwMode="auto">
          <a:xfrm>
            <a:off x="161925" y="4414838"/>
            <a:ext cx="294798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2425700" y="4149725"/>
            <a:ext cx="1803400"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endParaRPr lang="ru-RU" altLang="ru-RU" sz="1600" b="1">
              <a:solidFill>
                <a:srgbClr val="231F20"/>
              </a:solidFill>
              <a:latin typeface="Arial" panose="020B0604020202020204" pitchFamily="34" charset="0"/>
              <a:cs typeface="Arial" panose="020B0604020202020204" pitchFamily="34" charset="0"/>
            </a:endParaRPr>
          </a:p>
        </p:txBody>
      </p:sp>
      <p:sp>
        <p:nvSpPr>
          <p:cNvPr id="29703" name="Line 6"/>
          <p:cNvSpPr>
            <a:spLocks noChangeShapeType="1"/>
          </p:cNvSpPr>
          <p:nvPr/>
        </p:nvSpPr>
        <p:spPr bwMode="auto">
          <a:xfrm flipH="1">
            <a:off x="1352550" y="5080000"/>
            <a:ext cx="1343025" cy="222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04" name="Line 7"/>
          <p:cNvSpPr>
            <a:spLocks noChangeShapeType="1"/>
          </p:cNvSpPr>
          <p:nvPr/>
        </p:nvSpPr>
        <p:spPr bwMode="auto">
          <a:xfrm flipH="1">
            <a:off x="1122363" y="5080000"/>
            <a:ext cx="1533525" cy="1333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05" name="Line 8"/>
          <p:cNvSpPr>
            <a:spLocks noChangeShapeType="1"/>
          </p:cNvSpPr>
          <p:nvPr/>
        </p:nvSpPr>
        <p:spPr bwMode="auto">
          <a:xfrm flipH="1">
            <a:off x="1312863" y="5080000"/>
            <a:ext cx="1343025" cy="487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06" name="Line 9"/>
          <p:cNvSpPr>
            <a:spLocks noChangeShapeType="1"/>
          </p:cNvSpPr>
          <p:nvPr/>
        </p:nvSpPr>
        <p:spPr bwMode="auto">
          <a:xfrm flipH="1">
            <a:off x="1122363" y="5080000"/>
            <a:ext cx="1495425" cy="6651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07" name="Line 10"/>
          <p:cNvSpPr>
            <a:spLocks noChangeShapeType="1"/>
          </p:cNvSpPr>
          <p:nvPr/>
        </p:nvSpPr>
        <p:spPr bwMode="auto">
          <a:xfrm flipH="1">
            <a:off x="968375" y="5391150"/>
            <a:ext cx="1727200" cy="442913"/>
          </a:xfrm>
          <a:prstGeom prst="line">
            <a:avLst/>
          </a:prstGeom>
          <a:noFill/>
          <a:ln w="9525">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08" name="Line 11"/>
          <p:cNvSpPr>
            <a:spLocks noChangeShapeType="1"/>
          </p:cNvSpPr>
          <p:nvPr/>
        </p:nvSpPr>
        <p:spPr bwMode="auto">
          <a:xfrm flipH="1">
            <a:off x="738188" y="5391150"/>
            <a:ext cx="1957387" cy="841375"/>
          </a:xfrm>
          <a:prstGeom prst="line">
            <a:avLst/>
          </a:prstGeom>
          <a:noFill/>
          <a:ln w="9525">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09" name="Line 12"/>
          <p:cNvSpPr>
            <a:spLocks noChangeShapeType="1"/>
          </p:cNvSpPr>
          <p:nvPr/>
        </p:nvSpPr>
        <p:spPr bwMode="auto">
          <a:xfrm flipH="1">
            <a:off x="546100" y="5391150"/>
            <a:ext cx="2149475" cy="620713"/>
          </a:xfrm>
          <a:prstGeom prst="line">
            <a:avLst/>
          </a:prstGeom>
          <a:noFill/>
          <a:ln w="9525">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10" name="Line 13"/>
          <p:cNvSpPr>
            <a:spLocks noChangeShapeType="1"/>
          </p:cNvSpPr>
          <p:nvPr/>
        </p:nvSpPr>
        <p:spPr bwMode="auto">
          <a:xfrm flipH="1" flipV="1">
            <a:off x="1274763" y="5035550"/>
            <a:ext cx="1420812" cy="355600"/>
          </a:xfrm>
          <a:prstGeom prst="line">
            <a:avLst/>
          </a:prstGeom>
          <a:noFill/>
          <a:ln w="9525">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11" name="Line 14"/>
          <p:cNvSpPr>
            <a:spLocks noChangeShapeType="1"/>
          </p:cNvSpPr>
          <p:nvPr/>
        </p:nvSpPr>
        <p:spPr bwMode="auto">
          <a:xfrm flipH="1" flipV="1">
            <a:off x="1352550" y="4548188"/>
            <a:ext cx="1343025" cy="842962"/>
          </a:xfrm>
          <a:prstGeom prst="line">
            <a:avLst/>
          </a:prstGeom>
          <a:noFill/>
          <a:ln w="9525">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12" name="Line 15"/>
          <p:cNvSpPr>
            <a:spLocks noChangeShapeType="1"/>
          </p:cNvSpPr>
          <p:nvPr/>
        </p:nvSpPr>
        <p:spPr bwMode="auto">
          <a:xfrm flipH="1" flipV="1">
            <a:off x="354013" y="5213350"/>
            <a:ext cx="2301875" cy="177800"/>
          </a:xfrm>
          <a:prstGeom prst="line">
            <a:avLst/>
          </a:prstGeom>
          <a:noFill/>
          <a:ln w="9525">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13" name="Line 16"/>
          <p:cNvSpPr>
            <a:spLocks noChangeShapeType="1"/>
          </p:cNvSpPr>
          <p:nvPr/>
        </p:nvSpPr>
        <p:spPr bwMode="auto">
          <a:xfrm flipH="1">
            <a:off x="968375" y="5080000"/>
            <a:ext cx="16494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14" name="Line 17"/>
          <p:cNvSpPr>
            <a:spLocks noChangeShapeType="1"/>
          </p:cNvSpPr>
          <p:nvPr/>
        </p:nvSpPr>
        <p:spPr bwMode="auto">
          <a:xfrm flipH="1">
            <a:off x="1319213" y="5834063"/>
            <a:ext cx="1336675" cy="373062"/>
          </a:xfrm>
          <a:prstGeom prst="line">
            <a:avLst/>
          </a:prstGeom>
          <a:noFill/>
          <a:ln w="9525">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15" name="Line 18"/>
          <p:cNvSpPr>
            <a:spLocks noChangeShapeType="1"/>
          </p:cNvSpPr>
          <p:nvPr/>
        </p:nvSpPr>
        <p:spPr bwMode="auto">
          <a:xfrm flipH="1" flipV="1">
            <a:off x="293688" y="4876800"/>
            <a:ext cx="2379662" cy="974725"/>
          </a:xfrm>
          <a:prstGeom prst="line">
            <a:avLst/>
          </a:prstGeom>
          <a:noFill/>
          <a:ln w="9525">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9716" name="Text Box 21"/>
          <p:cNvSpPr txBox="1">
            <a:spLocks noChangeArrowheads="1"/>
          </p:cNvSpPr>
          <p:nvPr/>
        </p:nvSpPr>
        <p:spPr bwMode="auto">
          <a:xfrm>
            <a:off x="2733675" y="4587875"/>
            <a:ext cx="30638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solidFill>
                  <a:srgbClr val="231F20"/>
                </a:solidFill>
                <a:latin typeface="Arial" panose="020B0604020202020204" pitchFamily="34" charset="0"/>
              </a:rPr>
              <a:t>Аминокислоты, в</a:t>
            </a:r>
            <a:r>
              <a:rPr lang="ru-RU" altLang="ru-RU" sz="1800" b="1">
                <a:solidFill>
                  <a:srgbClr val="231F20"/>
                </a:solidFill>
                <a:latin typeface="Arial" panose="020B0604020202020204" pitchFamily="34" charset="0"/>
                <a:cs typeface="Arial" panose="020B0604020202020204" pitchFamily="34" charset="0"/>
              </a:rPr>
              <a:t>ходящие в ядро сворачивания</a:t>
            </a:r>
            <a:endParaRPr lang="ru-RU" altLang="ru-RU" sz="1800" b="1">
              <a:solidFill>
                <a:srgbClr val="231F20"/>
              </a:solidFill>
              <a:latin typeface="Arial" panose="020B0604020202020204" pitchFamily="34" charset="0"/>
            </a:endParaRPr>
          </a:p>
        </p:txBody>
      </p:sp>
      <p:sp>
        <p:nvSpPr>
          <p:cNvPr id="29717" name="Text Box 22"/>
          <p:cNvSpPr txBox="1">
            <a:spLocks noChangeArrowheads="1"/>
          </p:cNvSpPr>
          <p:nvPr/>
        </p:nvSpPr>
        <p:spPr bwMode="auto">
          <a:xfrm>
            <a:off x="3097213" y="5170488"/>
            <a:ext cx="37496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solidFill>
                  <a:srgbClr val="C00000"/>
                </a:solidFill>
                <a:latin typeface="Arial" panose="020B0604020202020204" pitchFamily="34" charset="0"/>
              </a:rPr>
              <a:t>Аминокислоты, н</a:t>
            </a:r>
            <a:r>
              <a:rPr lang="ru-RU" altLang="ru-RU" sz="1800" b="1">
                <a:solidFill>
                  <a:srgbClr val="C00000"/>
                </a:solidFill>
                <a:latin typeface="Arial" panose="020B0604020202020204" pitchFamily="34" charset="0"/>
                <a:cs typeface="Arial" panose="020B0604020202020204" pitchFamily="34" charset="0"/>
              </a:rPr>
              <a:t>е</a:t>
            </a:r>
            <a:r>
              <a:rPr lang="en-US" altLang="ru-RU" sz="1800" b="1">
                <a:solidFill>
                  <a:srgbClr val="C00000"/>
                </a:solidFill>
                <a:latin typeface="Arial" panose="020B0604020202020204" pitchFamily="34" charset="0"/>
                <a:cs typeface="Arial" panose="020B0604020202020204" pitchFamily="34" charset="0"/>
              </a:rPr>
              <a:t> </a:t>
            </a:r>
            <a:r>
              <a:rPr lang="ru-RU" altLang="ru-RU" sz="1800" b="1">
                <a:solidFill>
                  <a:srgbClr val="C00000"/>
                </a:solidFill>
                <a:latin typeface="Arial" panose="020B0604020202020204" pitchFamily="34" charset="0"/>
                <a:cs typeface="Arial" panose="020B0604020202020204" pitchFamily="34" charset="0"/>
              </a:rPr>
              <a:t>вовлеченные в ядро сворачивания</a:t>
            </a:r>
          </a:p>
        </p:txBody>
      </p:sp>
      <p:sp>
        <p:nvSpPr>
          <p:cNvPr id="29718" name="Text Box 23"/>
          <p:cNvSpPr txBox="1">
            <a:spLocks noChangeArrowheads="1"/>
          </p:cNvSpPr>
          <p:nvPr/>
        </p:nvSpPr>
        <p:spPr bwMode="auto">
          <a:xfrm>
            <a:off x="2695575" y="5794375"/>
            <a:ext cx="3673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ru-RU" altLang="ru-RU" sz="1800" b="1">
                <a:solidFill>
                  <a:srgbClr val="0000FF"/>
                </a:solidFill>
                <a:latin typeface="Arial" panose="020B0604020202020204" pitchFamily="34" charset="0"/>
              </a:rPr>
              <a:t>О</a:t>
            </a:r>
            <a:r>
              <a:rPr lang="ru-RU" altLang="ru-RU" sz="1800" b="1">
                <a:solidFill>
                  <a:srgbClr val="0000FF"/>
                </a:solidFill>
                <a:latin typeface="Arial" panose="020B0604020202020204" pitchFamily="34" charset="0"/>
                <a:cs typeface="Arial" panose="020B0604020202020204" pitchFamily="34" charset="0"/>
              </a:rPr>
              <a:t>бласти цепи, где мутации не </a:t>
            </a:r>
            <a:r>
              <a:rPr lang="ru-RU" altLang="ru-RU" sz="1800" b="1">
                <a:solidFill>
                  <a:srgbClr val="0000FF"/>
                </a:solidFill>
                <a:latin typeface="Arial" panose="020B0604020202020204" pitchFamily="34" charset="0"/>
              </a:rPr>
              <a:t>получали</a:t>
            </a:r>
            <a:endParaRPr lang="ru-RU" altLang="ru-RU" sz="2400">
              <a:solidFill>
                <a:srgbClr val="0000FF"/>
              </a:solidFill>
              <a:latin typeface="Arial" panose="020B0604020202020204" pitchFamily="34" charset="0"/>
            </a:endParaRPr>
          </a:p>
        </p:txBody>
      </p:sp>
      <p:sp>
        <p:nvSpPr>
          <p:cNvPr id="29719" name="Text Box 24"/>
          <p:cNvSpPr txBox="1">
            <a:spLocks noChangeArrowheads="1"/>
          </p:cNvSpPr>
          <p:nvPr/>
        </p:nvSpPr>
        <p:spPr bwMode="auto">
          <a:xfrm>
            <a:off x="7123113" y="4591050"/>
            <a:ext cx="4668837"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b="1">
                <a:solidFill>
                  <a:srgbClr val="231F20"/>
                </a:solidFill>
                <a:latin typeface="Arial" panose="020B0604020202020204" pitchFamily="34" charset="0"/>
                <a:cs typeface="Arial" panose="020B0604020202020204" pitchFamily="34" charset="0"/>
              </a:rPr>
              <a:t>Изучение кинетики сворачивания различных мутантных форм белка позволило определить аминокислоты, участвующие в формировании </a:t>
            </a:r>
            <a:r>
              <a:rPr lang="ru-RU" altLang="ru-RU" sz="1800" b="1">
                <a:solidFill>
                  <a:srgbClr val="231F20"/>
                </a:solidFill>
                <a:latin typeface="Arial" panose="020B0604020202020204" pitchFamily="34" charset="0"/>
              </a:rPr>
              <a:t> </a:t>
            </a:r>
            <a:r>
              <a:rPr lang="ru-RU" altLang="ru-RU" sz="1800" b="1">
                <a:solidFill>
                  <a:srgbClr val="231F20"/>
                </a:solidFill>
                <a:latin typeface="Arial" panose="020B0604020202020204" pitchFamily="34" charset="0"/>
                <a:cs typeface="Arial" panose="020B0604020202020204" pitchFamily="34" charset="0"/>
              </a:rPr>
              <a:t>ядра сворачивания</a:t>
            </a:r>
            <a:r>
              <a:rPr lang="ru-RU" altLang="ru-RU" sz="1800" b="1">
                <a:solidFill>
                  <a:srgbClr val="231F20"/>
                </a:solidFill>
                <a:latin typeface="Arial" panose="020B0604020202020204" pitchFamily="34" charset="0"/>
              </a:rPr>
              <a:t> </a:t>
            </a:r>
            <a:r>
              <a:rPr lang="en-US" altLang="ru-RU" sz="1800" b="1">
                <a:solidFill>
                  <a:srgbClr val="231F20"/>
                </a:solidFill>
                <a:latin typeface="Arial" panose="020B0604020202020204" pitchFamily="34" charset="0"/>
                <a:cs typeface="Arial" panose="020B0604020202020204" pitchFamily="34" charset="0"/>
              </a:rPr>
              <a:t>(</a:t>
            </a:r>
            <a:r>
              <a:rPr lang="ru-RU" altLang="ru-RU" sz="1800" b="1">
                <a:solidFill>
                  <a:srgbClr val="231F20"/>
                </a:solidFill>
                <a:latin typeface="Arial" panose="020B0604020202020204" pitchFamily="34" charset="0"/>
              </a:rPr>
              <a:t>Фершт, 1993-95 гг.)</a:t>
            </a:r>
            <a:r>
              <a:rPr lang="ru-RU" altLang="ru-RU" sz="1800" b="1">
                <a:solidFill>
                  <a:srgbClr val="231F20"/>
                </a:solidFill>
                <a:latin typeface="Arial" panose="020B0604020202020204" pitchFamily="34" charset="0"/>
                <a:cs typeface="Arial" panose="020B0604020202020204" pitchFamily="34" charset="0"/>
              </a:rPr>
              <a:t>.</a:t>
            </a:r>
          </a:p>
        </p:txBody>
      </p:sp>
      <p:sp>
        <p:nvSpPr>
          <p:cNvPr id="29720" name="Прямоугольник 3"/>
          <p:cNvSpPr>
            <a:spLocks noChangeArrowheads="1"/>
          </p:cNvSpPr>
          <p:nvPr/>
        </p:nvSpPr>
        <p:spPr bwMode="auto">
          <a:xfrm>
            <a:off x="5821363" y="6226175"/>
            <a:ext cx="4778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hlinkClick r:id="rId3" tooltip="Persistent link using digital object identifier"/>
              </a:rPr>
              <a:t>https://doi.org/10.1016/S1359-0278(98)00033-9</a:t>
            </a:r>
            <a:endParaRPr lang="ru-RU" altLang="ru-RU"/>
          </a:p>
        </p:txBody>
      </p:sp>
      <p:sp>
        <p:nvSpPr>
          <p:cNvPr id="29721" name="Прямоугольник 4"/>
          <p:cNvSpPr>
            <a:spLocks noChangeArrowheads="1"/>
          </p:cNvSpPr>
          <p:nvPr/>
        </p:nvSpPr>
        <p:spPr bwMode="auto">
          <a:xfrm>
            <a:off x="4343400" y="2982913"/>
            <a:ext cx="666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hlinkClick r:id="rId4"/>
              </a:rPr>
              <a:t>J Biol Phys</a:t>
            </a:r>
            <a:r>
              <a:rPr lang="en-US" altLang="ru-RU"/>
              <a:t>. 2017</a:t>
            </a:r>
            <a:r>
              <a:rPr lang="ru-RU" altLang="ru-RU"/>
              <a:t>.</a:t>
            </a:r>
            <a:r>
              <a:rPr lang="en-US" altLang="ru-RU"/>
              <a:t> 43(1): 15–30. doi: </a:t>
            </a:r>
            <a:r>
              <a:rPr lang="en-US" altLang="ru-RU">
                <a:hlinkClick r:id="rId5"/>
              </a:rPr>
              <a:t>10.1007/s10867-016-9431-6</a:t>
            </a:r>
            <a:endParaRPr lang="en-US" altLang="ru-RU"/>
          </a:p>
        </p:txBody>
      </p:sp>
      <p:sp>
        <p:nvSpPr>
          <p:cNvPr id="29722" name="Прямоугольник 46"/>
          <p:cNvSpPr>
            <a:spLocks noChangeArrowheads="1"/>
          </p:cNvSpPr>
          <p:nvPr/>
        </p:nvSpPr>
        <p:spPr bwMode="auto">
          <a:xfrm>
            <a:off x="3097213" y="3448050"/>
            <a:ext cx="842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hlinkClick r:id="rId6" tooltip="Persistent link using digital object identifier"/>
              </a:rPr>
              <a:t>Physics of Life Reviews</a:t>
            </a:r>
            <a:r>
              <a:rPr lang="ru-RU" altLang="ru-RU">
                <a:hlinkClick r:id="rId6" tooltip="Persistent link using digital object identifier"/>
              </a:rPr>
              <a:t>.</a:t>
            </a:r>
            <a:r>
              <a:rPr lang="ru-RU" altLang="ru-RU"/>
              <a:t> 2017. </a:t>
            </a:r>
            <a:r>
              <a:rPr lang="en-US" altLang="ru-RU"/>
              <a:t>21</a:t>
            </a:r>
            <a:r>
              <a:rPr lang="ru-RU" altLang="ru-RU"/>
              <a:t>:</a:t>
            </a:r>
            <a:r>
              <a:rPr lang="en-US" altLang="ru-RU"/>
              <a:t>56-71</a:t>
            </a:r>
            <a:r>
              <a:rPr lang="ru-RU" altLang="ru-RU"/>
              <a:t>. </a:t>
            </a:r>
            <a:r>
              <a:rPr lang="ru-RU" altLang="ru-RU">
                <a:hlinkClick r:id="rId6" tooltip="Persistent link using digital object identifier"/>
              </a:rPr>
              <a:t> </a:t>
            </a:r>
            <a:r>
              <a:rPr lang="en-US" altLang="ru-RU">
                <a:hlinkClick r:id="rId6" tooltip="Persistent link using digital object identifier"/>
              </a:rPr>
              <a:t>https://doi.org/10.1016/j.plrev.2017.01.025</a:t>
            </a:r>
            <a:endParaRPr lang="ru-RU" altLang="ru-RU"/>
          </a:p>
        </p:txBody>
      </p:sp>
    </p:spTree>
    <p:extLst>
      <p:ext uri="{BB962C8B-B14F-4D97-AF65-F5344CB8AC3E}">
        <p14:creationId xmlns:p14="http://schemas.microsoft.com/office/powerpoint/2010/main" val="11622776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87350" y="177800"/>
            <a:ext cx="6508750" cy="1323975"/>
          </a:xfrm>
          <a:prstGeom prst="rect">
            <a:avLst/>
          </a:prstGeom>
        </p:spPr>
        <p:txBody>
          <a:bodyPr>
            <a:spAutoFit/>
          </a:bodyPr>
          <a:lstStyle/>
          <a:p>
            <a:pPr algn="just" eaLnBrk="1" fontAlgn="auto" hangingPunct="1">
              <a:spcBef>
                <a:spcPts val="0"/>
              </a:spcBef>
              <a:spcAft>
                <a:spcPts val="0"/>
              </a:spcAft>
              <a:defRPr/>
            </a:pPr>
            <a:r>
              <a:rPr lang="ru-RU" altLang="ru-RU" sz="2000" b="1" dirty="0">
                <a:solidFill>
                  <a:srgbClr val="010103"/>
                </a:solidFill>
                <a:latin typeface="+mn-lt"/>
                <a:cs typeface="Arial" panose="020B0604020202020204" pitchFamily="34" charset="0"/>
              </a:rPr>
              <a:t>В 1973 г. </a:t>
            </a:r>
            <a:r>
              <a:rPr lang="ru-RU" altLang="ru-RU" sz="2000" b="1" dirty="0">
                <a:solidFill>
                  <a:srgbClr val="010103"/>
                </a:solidFill>
                <a:latin typeface="+mn-lt"/>
              </a:rPr>
              <a:t> - </a:t>
            </a:r>
            <a:r>
              <a:rPr lang="ru-RU" altLang="ru-RU" sz="2000" b="1" dirty="0">
                <a:solidFill>
                  <a:srgbClr val="010103"/>
                </a:solidFill>
                <a:latin typeface="+mn-lt"/>
                <a:cs typeface="Arial" panose="020B0604020202020204" pitchFamily="34" charset="0"/>
              </a:rPr>
              <a:t>О.Б. Птицын предложил </a:t>
            </a:r>
            <a:r>
              <a:rPr lang="ru-RU" altLang="ru-RU" sz="2000" b="1" dirty="0">
                <a:solidFill>
                  <a:schemeClr val="accent1">
                    <a:lumMod val="50000"/>
                  </a:schemeClr>
                </a:solidFill>
                <a:latin typeface="+mn-lt"/>
                <a:cs typeface="Arial" panose="020B0604020202020204" pitchFamily="34" charset="0"/>
              </a:rPr>
              <a:t>модель стадийного механизма самоорганизации белка</a:t>
            </a:r>
            <a:r>
              <a:rPr lang="ru-RU" altLang="ru-RU" sz="2000" b="1" dirty="0">
                <a:solidFill>
                  <a:srgbClr val="010103"/>
                </a:solidFill>
                <a:latin typeface="+mn-lt"/>
              </a:rPr>
              <a:t>, центральным элементом которой </a:t>
            </a:r>
            <a:r>
              <a:rPr lang="ru-RU" altLang="ru-RU" sz="2000" b="1" dirty="0">
                <a:solidFill>
                  <a:srgbClr val="010103"/>
                </a:solidFill>
                <a:latin typeface="+mn-lt"/>
                <a:cs typeface="Arial" panose="020B0604020202020204" pitchFamily="34" charset="0"/>
              </a:rPr>
              <a:t>была </a:t>
            </a:r>
            <a:r>
              <a:rPr lang="ru-RU" altLang="ru-RU" sz="2000" b="1" dirty="0">
                <a:solidFill>
                  <a:srgbClr val="0000FF"/>
                </a:solidFill>
                <a:latin typeface="+mn-lt"/>
                <a:cs typeface="Arial" panose="020B0604020202020204" pitchFamily="34" charset="0"/>
              </a:rPr>
              <a:t>«</a:t>
            </a:r>
            <a:r>
              <a:rPr lang="ru-RU" altLang="ru-RU" sz="2000" b="1" dirty="0" err="1">
                <a:solidFill>
                  <a:srgbClr val="0000FF"/>
                </a:solidFill>
                <a:latin typeface="+mn-lt"/>
                <a:cs typeface="Arial" panose="020B0604020202020204" pitchFamily="34" charset="0"/>
              </a:rPr>
              <a:t>нативоподобная</a:t>
            </a:r>
            <a:r>
              <a:rPr lang="ru-RU" altLang="ru-RU" sz="2000" b="1" dirty="0">
                <a:solidFill>
                  <a:srgbClr val="0000FF"/>
                </a:solidFill>
                <a:latin typeface="+mn-lt"/>
                <a:cs typeface="Arial" panose="020B0604020202020204" pitchFamily="34" charset="0"/>
              </a:rPr>
              <a:t>» глобула, «расплавленная глобула» («</a:t>
            </a:r>
            <a:r>
              <a:rPr lang="ru-RU" altLang="ru-RU" sz="2000" b="1" dirty="0" err="1">
                <a:solidFill>
                  <a:srgbClr val="0000FF"/>
                </a:solidFill>
                <a:latin typeface="+mn-lt"/>
                <a:cs typeface="Arial" panose="020B0604020202020204" pitchFamily="34" charset="0"/>
              </a:rPr>
              <a:t>molten</a:t>
            </a:r>
            <a:r>
              <a:rPr lang="ru-RU" altLang="ru-RU" sz="2000" b="1" dirty="0">
                <a:solidFill>
                  <a:srgbClr val="0000FF"/>
                </a:solidFill>
                <a:latin typeface="+mn-lt"/>
                <a:cs typeface="Arial" panose="020B0604020202020204" pitchFamily="34" charset="0"/>
              </a:rPr>
              <a:t> </a:t>
            </a:r>
            <a:r>
              <a:rPr lang="ru-RU" altLang="ru-RU" sz="2000" b="1" dirty="0" err="1">
                <a:solidFill>
                  <a:srgbClr val="0000FF"/>
                </a:solidFill>
                <a:latin typeface="+mn-lt"/>
                <a:cs typeface="Arial" panose="020B0604020202020204" pitchFamily="34" charset="0"/>
              </a:rPr>
              <a:t>globule</a:t>
            </a:r>
            <a:r>
              <a:rPr lang="ru-RU" altLang="ru-RU" sz="2000" b="1" dirty="0">
                <a:solidFill>
                  <a:srgbClr val="0000FF"/>
                </a:solidFill>
                <a:latin typeface="+mn-lt"/>
                <a:cs typeface="Arial" panose="020B0604020202020204" pitchFamily="34" charset="0"/>
              </a:rPr>
              <a:t>»). </a:t>
            </a:r>
            <a:endParaRPr lang="ru-RU" altLang="ru-RU" sz="2000" b="1" dirty="0">
              <a:solidFill>
                <a:srgbClr val="0000FF"/>
              </a:solidFill>
              <a:latin typeface="+mn-lt"/>
            </a:endParaRPr>
          </a:p>
        </p:txBody>
      </p:sp>
      <p:pic>
        <p:nvPicPr>
          <p:cNvPr id="30724" name="Picture 4" descr="2731c173292f8026ca82cd2bc36d872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33363"/>
            <a:ext cx="4197350"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Прямоугольник 4"/>
          <p:cNvSpPr/>
          <p:nvPr/>
        </p:nvSpPr>
        <p:spPr>
          <a:xfrm>
            <a:off x="5857875" y="2903538"/>
            <a:ext cx="5638800" cy="708025"/>
          </a:xfrm>
          <a:prstGeom prst="rect">
            <a:avLst/>
          </a:prstGeom>
        </p:spPr>
        <p:txBody>
          <a:bodyPr>
            <a:spAutoFit/>
          </a:bodyPr>
          <a:lstStyle/>
          <a:p>
            <a:pPr algn="just" eaLnBrk="1" fontAlgn="auto" hangingPunct="1">
              <a:spcBef>
                <a:spcPts val="0"/>
              </a:spcBef>
              <a:spcAft>
                <a:spcPts val="0"/>
              </a:spcAft>
              <a:defRPr/>
            </a:pPr>
            <a:r>
              <a:rPr lang="ru-RU" altLang="ru-RU" sz="2000" b="1" dirty="0">
                <a:solidFill>
                  <a:schemeClr val="accent1">
                    <a:lumMod val="50000"/>
                  </a:schemeClr>
                </a:solidFill>
                <a:latin typeface="+mn-lt"/>
              </a:rPr>
              <a:t>Модель энергетических поверхностей или </a:t>
            </a:r>
            <a:br>
              <a:rPr lang="ru-RU" altLang="ru-RU" sz="2000" b="1" dirty="0">
                <a:solidFill>
                  <a:schemeClr val="accent1">
                    <a:lumMod val="50000"/>
                  </a:schemeClr>
                </a:solidFill>
                <a:latin typeface="+mn-lt"/>
              </a:rPr>
            </a:br>
            <a:r>
              <a:rPr lang="ru-RU" altLang="ru-RU" sz="2000" b="1" dirty="0">
                <a:solidFill>
                  <a:schemeClr val="accent1">
                    <a:lumMod val="50000"/>
                  </a:schemeClr>
                </a:solidFill>
                <a:latin typeface="+mn-lt"/>
              </a:rPr>
              <a:t>модель энергетической воронки (</a:t>
            </a:r>
            <a:r>
              <a:rPr lang="en-US" altLang="ru-RU" sz="2000" b="1" dirty="0">
                <a:solidFill>
                  <a:schemeClr val="accent1">
                    <a:lumMod val="50000"/>
                  </a:schemeClr>
                </a:solidFill>
                <a:latin typeface="+mn-lt"/>
              </a:rPr>
              <a:t>Folding Funnel</a:t>
            </a:r>
            <a:r>
              <a:rPr lang="ru-RU" altLang="ru-RU" sz="2000" b="1" dirty="0">
                <a:solidFill>
                  <a:schemeClr val="accent1">
                    <a:lumMod val="50000"/>
                  </a:schemeClr>
                </a:solidFill>
                <a:latin typeface="+mn-lt"/>
              </a:rPr>
              <a:t>)</a:t>
            </a:r>
            <a:endParaRPr lang="ru-RU" sz="2000" dirty="0">
              <a:latin typeface="+mn-lt"/>
            </a:endParaRPr>
          </a:p>
        </p:txBody>
      </p:sp>
      <p:sp>
        <p:nvSpPr>
          <p:cNvPr id="30726" name="Прямоугольник 5"/>
          <p:cNvSpPr>
            <a:spLocks noChangeArrowheads="1"/>
          </p:cNvSpPr>
          <p:nvPr/>
        </p:nvSpPr>
        <p:spPr bwMode="auto">
          <a:xfrm>
            <a:off x="5476875" y="3686175"/>
            <a:ext cx="6400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a:solidFill>
                  <a:srgbClr val="231F20"/>
                </a:solidFill>
              </a:rPr>
              <a:t>Р</a:t>
            </a:r>
            <a:r>
              <a:rPr lang="ru-RU" altLang="ru-RU">
                <a:solidFill>
                  <a:srgbClr val="231F20"/>
                </a:solidFill>
                <a:cs typeface="Arial" panose="020B0604020202020204" pitchFamily="34" charset="0"/>
              </a:rPr>
              <a:t>азвернутому состоянию </a:t>
            </a:r>
            <a:r>
              <a:rPr lang="en-US" altLang="ru-RU">
                <a:solidFill>
                  <a:srgbClr val="231F20"/>
                </a:solidFill>
                <a:cs typeface="Arial" panose="020B0604020202020204" pitchFamily="34" charset="0"/>
              </a:rPr>
              <a:t>(U) </a:t>
            </a:r>
            <a:r>
              <a:rPr lang="ru-RU" altLang="ru-RU">
                <a:solidFill>
                  <a:srgbClr val="231F20"/>
                </a:solidFill>
                <a:cs typeface="Arial" panose="020B0604020202020204" pitchFamily="34" charset="0"/>
              </a:rPr>
              <a:t>полипептидной цепи отвечает широкое холмистое плато свободной энергии, отражающее огромн</a:t>
            </a:r>
            <a:r>
              <a:rPr lang="ru-RU" altLang="ru-RU">
                <a:solidFill>
                  <a:srgbClr val="231F20"/>
                </a:solidFill>
              </a:rPr>
              <a:t>ое</a:t>
            </a:r>
            <a:r>
              <a:rPr lang="ru-RU" altLang="ru-RU">
                <a:solidFill>
                  <a:srgbClr val="231F20"/>
                </a:solidFill>
                <a:cs typeface="Arial" panose="020B0604020202020204" pitchFamily="34" charset="0"/>
              </a:rPr>
              <a:t> число конформаций </a:t>
            </a:r>
            <a:r>
              <a:rPr lang="ru-RU" altLang="ru-RU">
                <a:solidFill>
                  <a:srgbClr val="231F20"/>
                </a:solidFill>
              </a:rPr>
              <a:t>полипептидной</a:t>
            </a:r>
            <a:r>
              <a:rPr lang="ru-RU" altLang="ru-RU">
                <a:solidFill>
                  <a:srgbClr val="231F20"/>
                </a:solidFill>
                <a:cs typeface="Arial" panose="020B0604020202020204" pitchFamily="34" charset="0"/>
              </a:rPr>
              <a:t> цепи. Возвышенности на плато </a:t>
            </a:r>
            <a:r>
              <a:rPr lang="ru-RU" altLang="ru-RU">
                <a:solidFill>
                  <a:srgbClr val="231F20"/>
                </a:solidFill>
              </a:rPr>
              <a:t>- </a:t>
            </a:r>
            <a:r>
              <a:rPr lang="ru-RU" altLang="ru-RU">
                <a:solidFill>
                  <a:srgbClr val="231F20"/>
                </a:solidFill>
                <a:cs typeface="Arial" panose="020B0604020202020204" pitchFamily="34" charset="0"/>
              </a:rPr>
              <a:t> запрещенны</a:t>
            </a:r>
            <a:r>
              <a:rPr lang="ru-RU" altLang="ru-RU">
                <a:solidFill>
                  <a:srgbClr val="231F20"/>
                </a:solidFill>
              </a:rPr>
              <a:t>е</a:t>
            </a:r>
            <a:r>
              <a:rPr lang="ru-RU" altLang="ru-RU">
                <a:solidFill>
                  <a:srgbClr val="231F20"/>
                </a:solidFill>
                <a:cs typeface="Arial" panose="020B0604020202020204" pitchFamily="34" charset="0"/>
              </a:rPr>
              <a:t> конформаци</a:t>
            </a:r>
            <a:r>
              <a:rPr lang="ru-RU" altLang="ru-RU">
                <a:solidFill>
                  <a:srgbClr val="231F20"/>
                </a:solidFill>
              </a:rPr>
              <a:t>и</a:t>
            </a:r>
            <a:r>
              <a:rPr lang="ru-RU" altLang="ru-RU">
                <a:solidFill>
                  <a:srgbClr val="231F20"/>
                </a:solidFill>
                <a:cs typeface="Arial" panose="020B0604020202020204" pitchFamily="34" charset="0"/>
              </a:rPr>
              <a:t>. Число возможных конформационных состояний полипептидной цепи уменьшается по мере приближения к нативному состоянию, поэтому такую энергетическую поверхность называют</a:t>
            </a:r>
            <a:r>
              <a:rPr lang="en-US" altLang="ru-RU">
                <a:solidFill>
                  <a:srgbClr val="231F20"/>
                </a:solidFill>
                <a:cs typeface="Arial" panose="020B0604020202020204" pitchFamily="34" charset="0"/>
              </a:rPr>
              <a:t> </a:t>
            </a:r>
            <a:r>
              <a:rPr lang="ru-RU" altLang="ru-RU">
                <a:solidFill>
                  <a:srgbClr val="231F20"/>
                </a:solidFill>
                <a:cs typeface="Arial" panose="020B0604020202020204" pitchFamily="34" charset="0"/>
              </a:rPr>
              <a:t>энергетической воронкой. </a:t>
            </a:r>
            <a:r>
              <a:rPr lang="ru-RU" altLang="ru-RU">
                <a:solidFill>
                  <a:srgbClr val="231F20"/>
                </a:solidFill>
              </a:rPr>
              <a:t>Н</a:t>
            </a:r>
            <a:r>
              <a:rPr lang="ru-RU" altLang="ru-RU">
                <a:solidFill>
                  <a:srgbClr val="231F20"/>
                </a:solidFill>
                <a:cs typeface="Arial" panose="020B0604020202020204" pitchFamily="34" charset="0"/>
              </a:rPr>
              <a:t>е существует единого пути перехода белка от полностью развернутого состояния в уникальное нативное состояние.</a:t>
            </a:r>
            <a:endParaRPr lang="ru-RU" altLang="ru-RU"/>
          </a:p>
        </p:txBody>
      </p:sp>
      <p:sp>
        <p:nvSpPr>
          <p:cNvPr id="30727" name="Прямоугольник 6"/>
          <p:cNvSpPr>
            <a:spLocks noChangeArrowheads="1"/>
          </p:cNvSpPr>
          <p:nvPr/>
        </p:nvSpPr>
        <p:spPr bwMode="auto">
          <a:xfrm>
            <a:off x="479425" y="1974850"/>
            <a:ext cx="6096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hlinkClick r:id="rId4"/>
              </a:rPr>
              <a:t>Biomolecules</a:t>
            </a:r>
            <a:r>
              <a:rPr lang="en-US" altLang="ru-RU"/>
              <a:t>. 2020</a:t>
            </a:r>
            <a:r>
              <a:rPr lang="ru-RU" altLang="ru-RU"/>
              <a:t>.</a:t>
            </a:r>
            <a:r>
              <a:rPr lang="en-US" altLang="ru-RU"/>
              <a:t> 10(3): 407. doi: </a:t>
            </a:r>
            <a:r>
              <a:rPr lang="en-US" altLang="ru-RU">
                <a:hlinkClick r:id="rId5"/>
              </a:rPr>
              <a:t>10.3390/biom10030407</a:t>
            </a:r>
            <a:endParaRPr lang="en-US" altLang="ru-RU"/>
          </a:p>
        </p:txBody>
      </p:sp>
      <p:sp>
        <p:nvSpPr>
          <p:cNvPr id="30728" name="Прямоугольник 7"/>
          <p:cNvSpPr>
            <a:spLocks noChangeArrowheads="1"/>
          </p:cNvSpPr>
          <p:nvPr/>
        </p:nvSpPr>
        <p:spPr bwMode="auto">
          <a:xfrm>
            <a:off x="330200" y="1528763"/>
            <a:ext cx="681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lvl="1" eaLnBrk="1" hangingPunct="1"/>
            <a:r>
              <a:rPr lang="en-US" altLang="ru-RU">
                <a:hlinkClick r:id="rId6" tooltip="FEBS letters."/>
              </a:rPr>
              <a:t>FEBS Lett.</a:t>
            </a:r>
            <a:r>
              <a:rPr lang="en-US" altLang="ru-RU"/>
              <a:t> 1990</a:t>
            </a:r>
            <a:r>
              <a:rPr lang="ru-RU" altLang="ru-RU"/>
              <a:t>.</a:t>
            </a:r>
            <a:r>
              <a:rPr lang="en-US" altLang="ru-RU"/>
              <a:t> 262(1):20-4. DOI:</a:t>
            </a:r>
            <a:r>
              <a:rPr lang="ru-RU" altLang="ru-RU">
                <a:hlinkClick r:id="rId7"/>
              </a:rPr>
              <a:t>10.1016/0014-5793(90)80143-7</a:t>
            </a:r>
            <a:r>
              <a:rPr lang="ru-RU" altLang="ru-RU"/>
              <a:t>   </a:t>
            </a:r>
          </a:p>
        </p:txBody>
      </p:sp>
      <p:sp>
        <p:nvSpPr>
          <p:cNvPr id="30729" name="Прямоугольник 11"/>
          <p:cNvSpPr>
            <a:spLocks noChangeArrowheads="1"/>
          </p:cNvSpPr>
          <p:nvPr/>
        </p:nvSpPr>
        <p:spPr bwMode="auto">
          <a:xfrm>
            <a:off x="981075" y="6081713"/>
            <a:ext cx="38052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solidFill>
                  <a:srgbClr val="0070C0"/>
                </a:solidFill>
              </a:rPr>
              <a:t>Science</a:t>
            </a:r>
            <a:r>
              <a:rPr lang="ru-RU" altLang="ru-RU" i="1"/>
              <a:t>. </a:t>
            </a:r>
            <a:r>
              <a:rPr lang="en-US" altLang="ru-RU"/>
              <a:t>2012</a:t>
            </a:r>
            <a:r>
              <a:rPr lang="ru-RU" altLang="ru-RU"/>
              <a:t>. </a:t>
            </a:r>
            <a:r>
              <a:rPr lang="en-US" altLang="ru-RU"/>
              <a:t>338</a:t>
            </a:r>
            <a:r>
              <a:rPr lang="ru-RU" altLang="ru-RU"/>
              <a:t>(</a:t>
            </a:r>
            <a:r>
              <a:rPr lang="en-US" altLang="ru-RU"/>
              <a:t>6110</a:t>
            </a:r>
            <a:r>
              <a:rPr lang="ru-RU" altLang="ru-RU"/>
              <a:t>):</a:t>
            </a:r>
            <a:r>
              <a:rPr lang="en-US" altLang="ru-RU"/>
              <a:t>1042-1046</a:t>
            </a:r>
            <a:r>
              <a:rPr lang="ru-RU" altLang="ru-RU"/>
              <a:t>. </a:t>
            </a:r>
            <a:r>
              <a:rPr lang="en-US" altLang="ru-RU"/>
              <a:t>DOI:</a:t>
            </a:r>
            <a:r>
              <a:rPr lang="en-US" altLang="ru-RU">
                <a:solidFill>
                  <a:srgbClr val="0070C0"/>
                </a:solidFill>
              </a:rPr>
              <a:t> 10.1126/science.1219021 </a:t>
            </a:r>
            <a:endParaRPr lang="ru-RU" altLang="ru-RU">
              <a:solidFill>
                <a:srgbClr val="0070C0"/>
              </a:solidFill>
            </a:endParaRPr>
          </a:p>
        </p:txBody>
      </p:sp>
      <p:pic>
        <p:nvPicPr>
          <p:cNvPr id="30730" name="Рисунок 1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0563" y="2457450"/>
            <a:ext cx="4310062" cy="362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8228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39725" y="3833813"/>
            <a:ext cx="11582400" cy="2954337"/>
          </a:xfrm>
          <a:prstGeom prst="rect">
            <a:avLst/>
          </a:prstGeom>
        </p:spPr>
        <p:txBody>
          <a:bodyPr>
            <a:spAutoFit/>
          </a:bodyPr>
          <a:lstStyle/>
          <a:p>
            <a:pPr eaLnBrk="1" fontAlgn="auto" hangingPunct="1">
              <a:spcBef>
                <a:spcPts val="0"/>
              </a:spcBef>
              <a:spcAft>
                <a:spcPts val="0"/>
              </a:spcAft>
              <a:defRPr/>
            </a:pPr>
            <a:r>
              <a:rPr lang="ru-RU" sz="2400" b="1" dirty="0">
                <a:effectLst>
                  <a:outerShdw blurRad="38100" dist="38100" dir="2700000" algn="tl">
                    <a:srgbClr val="000000">
                      <a:alpha val="43137"/>
                    </a:srgbClr>
                  </a:outerShdw>
                </a:effectLst>
                <a:latin typeface="+mn-lt"/>
              </a:rPr>
              <a:t>Сегодня</a:t>
            </a:r>
          </a:p>
          <a:p>
            <a:pPr marL="285750" indent="-285750" eaLnBrk="1" fontAlgn="auto" hangingPunct="1">
              <a:spcBef>
                <a:spcPts val="0"/>
              </a:spcBef>
              <a:spcAft>
                <a:spcPts val="0"/>
              </a:spcAft>
              <a:buFont typeface="Wingdings" panose="05000000000000000000" pitchFamily="2" charset="2"/>
              <a:buChar char="ü"/>
              <a:defRPr/>
            </a:pPr>
            <a:r>
              <a:rPr lang="ru-RU" dirty="0">
                <a:latin typeface="+mn-lt"/>
              </a:rPr>
              <a:t>У нас всё ещё недостаточно экспериментальных знаний о </a:t>
            </a:r>
            <a:r>
              <a:rPr lang="ru-RU" dirty="0" err="1">
                <a:latin typeface="+mn-lt"/>
              </a:rPr>
              <a:t>белково</a:t>
            </a:r>
            <a:r>
              <a:rPr lang="ru-RU" dirty="0">
                <a:latin typeface="+mn-lt"/>
              </a:rPr>
              <a:t>-складывающих энергетических ландшафтах.</a:t>
            </a:r>
          </a:p>
          <a:p>
            <a:pPr marL="285750" indent="-285750" eaLnBrk="1" fontAlgn="auto" hangingPunct="1">
              <a:spcBef>
                <a:spcPts val="0"/>
              </a:spcBef>
              <a:spcAft>
                <a:spcPts val="0"/>
              </a:spcAft>
              <a:buFont typeface="Wingdings" panose="05000000000000000000" pitchFamily="2" charset="2"/>
              <a:buChar char="ü"/>
              <a:defRPr/>
            </a:pPr>
            <a:r>
              <a:rPr lang="ru-RU" dirty="0">
                <a:latin typeface="+mn-lt"/>
              </a:rPr>
              <a:t>Мы пока ещё не можем прогнозировать структуры белков с высокой точностью.</a:t>
            </a:r>
          </a:p>
          <a:p>
            <a:pPr marL="285750" indent="-285750" eaLnBrk="1" fontAlgn="auto" hangingPunct="1">
              <a:spcBef>
                <a:spcPts val="0"/>
              </a:spcBef>
              <a:spcAft>
                <a:spcPts val="0"/>
              </a:spcAft>
              <a:buFont typeface="Wingdings" panose="05000000000000000000" pitchFamily="2" charset="2"/>
              <a:buChar char="ü"/>
              <a:defRPr/>
            </a:pPr>
            <a:r>
              <a:rPr lang="ru-RU" dirty="0">
                <a:latin typeface="+mn-lt"/>
              </a:rPr>
              <a:t>У нас недостаточно количественного микроскопического понимания маршрутов укладки или переходов</a:t>
            </a:r>
            <a:br>
              <a:rPr lang="ru-RU" dirty="0">
                <a:latin typeface="+mn-lt"/>
              </a:rPr>
            </a:br>
            <a:r>
              <a:rPr lang="ru-RU" dirty="0">
                <a:latin typeface="+mn-lt"/>
              </a:rPr>
              <a:t>состояния для произвольных аминокислотных последовательностей.</a:t>
            </a:r>
          </a:p>
          <a:p>
            <a:pPr marL="285750" indent="-285750" eaLnBrk="1" fontAlgn="auto" hangingPunct="1">
              <a:spcBef>
                <a:spcPts val="0"/>
              </a:spcBef>
              <a:spcAft>
                <a:spcPts val="0"/>
              </a:spcAft>
              <a:buFont typeface="Wingdings" panose="05000000000000000000" pitchFamily="2" charset="2"/>
              <a:buChar char="ü"/>
              <a:defRPr/>
            </a:pPr>
            <a:r>
              <a:rPr lang="ru-RU" dirty="0">
                <a:latin typeface="+mn-lt"/>
              </a:rPr>
              <a:t>Мы пока мало понимаем в склонности белков к агрегации, которая влияет на старение и различных заболеваний.</a:t>
            </a:r>
          </a:p>
          <a:p>
            <a:pPr marL="285750" indent="-285750" eaLnBrk="1" fontAlgn="auto" hangingPunct="1">
              <a:spcBef>
                <a:spcPts val="0"/>
              </a:spcBef>
              <a:spcAft>
                <a:spcPts val="0"/>
              </a:spcAft>
              <a:buFont typeface="Wingdings" panose="05000000000000000000" pitchFamily="2" charset="2"/>
              <a:buChar char="ü"/>
              <a:defRPr/>
            </a:pPr>
            <a:r>
              <a:rPr lang="ru-RU" dirty="0">
                <a:latin typeface="+mn-lt"/>
              </a:rPr>
              <a:t>У нас пока мало алгоритмов, которые точно показывают сродство лекарств и малых молекул к белкам.</a:t>
            </a:r>
          </a:p>
          <a:p>
            <a:pPr marL="285750" indent="-285750" eaLnBrk="1" fontAlgn="auto" hangingPunct="1">
              <a:spcBef>
                <a:spcPts val="0"/>
              </a:spcBef>
              <a:spcAft>
                <a:spcPts val="0"/>
              </a:spcAft>
              <a:buFont typeface="Wingdings" panose="05000000000000000000" pitchFamily="2" charset="2"/>
              <a:buChar char="ü"/>
              <a:defRPr/>
            </a:pPr>
            <a:r>
              <a:rPr lang="ru-RU" dirty="0">
                <a:latin typeface="+mn-lt"/>
              </a:rPr>
              <a:t>Мы не понимаем, почему клеточный </a:t>
            </a:r>
            <a:r>
              <a:rPr lang="ru-RU" dirty="0" err="1">
                <a:latin typeface="+mn-lt"/>
              </a:rPr>
              <a:t>протеом</a:t>
            </a:r>
            <a:r>
              <a:rPr lang="ru-RU" dirty="0">
                <a:latin typeface="+mn-lt"/>
              </a:rPr>
              <a:t> не выпадает в осадок из-за высокой плотность внутри клетки.</a:t>
            </a:r>
          </a:p>
          <a:p>
            <a:pPr marL="285750" indent="-285750" eaLnBrk="1" fontAlgn="auto" hangingPunct="1">
              <a:spcBef>
                <a:spcPts val="0"/>
              </a:spcBef>
              <a:spcAft>
                <a:spcPts val="0"/>
              </a:spcAft>
              <a:buFont typeface="Wingdings" panose="05000000000000000000" pitchFamily="2" charset="2"/>
              <a:buChar char="ü"/>
              <a:defRPr/>
            </a:pPr>
            <a:r>
              <a:rPr lang="ru-RU" dirty="0">
                <a:latin typeface="+mn-lt"/>
              </a:rPr>
              <a:t>Мы мало знаем о том, как возникают  болезни и как вмешаться в этот процесс.</a:t>
            </a:r>
          </a:p>
        </p:txBody>
      </p:sp>
      <p:sp>
        <p:nvSpPr>
          <p:cNvPr id="6" name="Прямоугольник 5"/>
          <p:cNvSpPr/>
          <p:nvPr/>
        </p:nvSpPr>
        <p:spPr>
          <a:xfrm>
            <a:off x="1570038" y="149225"/>
            <a:ext cx="5797550" cy="400050"/>
          </a:xfrm>
          <a:prstGeom prst="rect">
            <a:avLst/>
          </a:prstGeom>
        </p:spPr>
        <p:txBody>
          <a:bodyPr wrap="none">
            <a:spAutoFit/>
          </a:bodyPr>
          <a:lstStyle/>
          <a:p>
            <a:pPr eaLnBrk="1" fontAlgn="auto" hangingPunct="1">
              <a:spcBef>
                <a:spcPts val="0"/>
              </a:spcBef>
              <a:spcAft>
                <a:spcPts val="0"/>
              </a:spcAft>
              <a:defRPr/>
            </a:pPr>
            <a:r>
              <a:rPr lang="en-US" sz="2000" b="1" dirty="0">
                <a:effectLst>
                  <a:outerShdw blurRad="38100" dist="38100" dir="2700000" algn="tl">
                    <a:srgbClr val="000000">
                      <a:alpha val="43137"/>
                    </a:srgbClr>
                  </a:outerShdw>
                </a:effectLst>
                <a:latin typeface="Georgia" panose="02040502050405020303" pitchFamily="18" charset="0"/>
              </a:rPr>
              <a:t>The Protein-Folding Problem, 50 Years On</a:t>
            </a:r>
            <a:endParaRPr lang="ru-RU" sz="2000" b="1" dirty="0">
              <a:effectLst>
                <a:outerShdw blurRad="38100" dist="38100" dir="2700000" algn="tl">
                  <a:srgbClr val="000000">
                    <a:alpha val="43137"/>
                  </a:srgbClr>
                </a:outerShdw>
              </a:effectLst>
              <a:latin typeface="Georgia" panose="02040502050405020303" pitchFamily="18" charset="0"/>
            </a:endParaRPr>
          </a:p>
        </p:txBody>
      </p:sp>
      <p:pic>
        <p:nvPicPr>
          <p:cNvPr id="32773" name="Рисунок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2038" y="225425"/>
            <a:ext cx="3240087"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Прямоугольник 7"/>
          <p:cNvSpPr>
            <a:spLocks noChangeArrowheads="1"/>
          </p:cNvSpPr>
          <p:nvPr/>
        </p:nvSpPr>
        <p:spPr bwMode="auto">
          <a:xfrm>
            <a:off x="8769350" y="225425"/>
            <a:ext cx="3067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en-US" altLang="ru-RU" sz="1600">
                <a:solidFill>
                  <a:schemeClr val="bg1"/>
                </a:solidFill>
              </a:rPr>
              <a:t>In 1958, Kendrew and co-workers published the first structure</a:t>
            </a:r>
            <a:r>
              <a:rPr lang="ru-RU" altLang="ru-RU" sz="1600">
                <a:solidFill>
                  <a:schemeClr val="bg1"/>
                </a:solidFill>
              </a:rPr>
              <a:t> </a:t>
            </a:r>
            <a:r>
              <a:rPr lang="en-US" altLang="ru-RU" sz="1600">
                <a:solidFill>
                  <a:schemeClr val="bg1"/>
                </a:solidFill>
              </a:rPr>
              <a:t>of a globular protein: myoglobin.</a:t>
            </a:r>
            <a:endParaRPr lang="ru-RU" altLang="ru-RU" sz="1600">
              <a:solidFill>
                <a:schemeClr val="bg1"/>
              </a:solidFill>
            </a:endParaRPr>
          </a:p>
        </p:txBody>
      </p:sp>
      <p:sp>
        <p:nvSpPr>
          <p:cNvPr id="32775" name="Прямоугольник 8"/>
          <p:cNvSpPr>
            <a:spLocks noChangeArrowheads="1"/>
          </p:cNvSpPr>
          <p:nvPr/>
        </p:nvSpPr>
        <p:spPr bwMode="auto">
          <a:xfrm>
            <a:off x="339725" y="549275"/>
            <a:ext cx="81184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a:t>Пятьдесят лет назад проблема укладки белка родилась как большой вызов</a:t>
            </a:r>
            <a:br>
              <a:rPr lang="ru-RU" altLang="ru-RU"/>
            </a:br>
            <a:r>
              <a:rPr lang="ru-RU" altLang="ru-RU"/>
              <a:t>фундаментальной науки. С того времени, наши знания значительно продвинулись. Возникли новые компьютерные возможности, такие как современные базы данных, содержащие в настоящее время более 80000 белковых структур, и новые достижения материаловедения на основе изучения укладки химических полимеров. Описан совершенно новый класс болезней, таких как болезнь Альцгеймера, Паркинсона и диабет II типа  - фолдинговые заболевания. Этого даже не знали, когда проблема сворачивания белка была впервые поставлена. Во времена, когда есть недостаток финансирования фундаментальной науки из-за стремления к получению немедленной</a:t>
            </a:r>
            <a:br>
              <a:rPr lang="ru-RU" altLang="ru-RU"/>
            </a:br>
            <a:r>
              <a:rPr lang="ru-RU" altLang="ru-RU"/>
              <a:t>прибыли, стоит повторить - фундаментальная наука часто окупается неожиданно.</a:t>
            </a:r>
          </a:p>
        </p:txBody>
      </p:sp>
    </p:spTree>
    <p:extLst>
      <p:ext uri="{BB962C8B-B14F-4D97-AF65-F5344CB8AC3E}">
        <p14:creationId xmlns:p14="http://schemas.microsoft.com/office/powerpoint/2010/main" val="42729699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38200" y="184150"/>
            <a:ext cx="10515600" cy="1325563"/>
          </a:xfrm>
        </p:spPr>
        <p:txBody>
          <a:bodyPr rtlCol="0">
            <a:normAutofit/>
          </a:bodyPr>
          <a:lstStyle/>
          <a:p>
            <a:pPr fontAlgn="auto">
              <a:spcAft>
                <a:spcPts val="0"/>
              </a:spcAft>
              <a:defRPr/>
            </a:pPr>
            <a:r>
              <a:rPr lang="ru-RU" altLang="ru-RU" sz="2800" b="1" dirty="0">
                <a:solidFill>
                  <a:schemeClr val="accent1">
                    <a:lumMod val="50000"/>
                  </a:schemeClr>
                </a:solidFill>
              </a:rPr>
              <a:t>Локальные  минимумы свободной энергии и стабильная </a:t>
            </a:r>
            <a:r>
              <a:rPr lang="ru-RU" altLang="ru-RU" sz="2800" b="1" dirty="0" err="1">
                <a:solidFill>
                  <a:schemeClr val="accent1">
                    <a:lumMod val="50000"/>
                  </a:schemeClr>
                </a:solidFill>
              </a:rPr>
              <a:t>ненативная</a:t>
            </a:r>
            <a:r>
              <a:rPr lang="ru-RU" altLang="ru-RU" sz="2800" b="1" dirty="0">
                <a:solidFill>
                  <a:schemeClr val="accent1">
                    <a:lumMod val="50000"/>
                  </a:schemeClr>
                </a:solidFill>
              </a:rPr>
              <a:t> </a:t>
            </a:r>
            <a:r>
              <a:rPr lang="ru-RU" altLang="ru-RU" sz="2800" b="1" dirty="0" err="1">
                <a:solidFill>
                  <a:schemeClr val="accent1">
                    <a:lumMod val="50000"/>
                  </a:schemeClr>
                </a:solidFill>
              </a:rPr>
              <a:t>конформация</a:t>
            </a:r>
            <a:r>
              <a:rPr lang="ru-RU" altLang="ru-RU" sz="2800" b="1" dirty="0">
                <a:solidFill>
                  <a:schemeClr val="accent1">
                    <a:lumMod val="50000"/>
                  </a:schemeClr>
                </a:solidFill>
              </a:rPr>
              <a:t> белка</a:t>
            </a:r>
          </a:p>
        </p:txBody>
      </p:sp>
      <p:sp>
        <p:nvSpPr>
          <p:cNvPr id="34820" name="Rectangle 3"/>
          <p:cNvSpPr>
            <a:spLocks noChangeArrowheads="1"/>
          </p:cNvSpPr>
          <p:nvPr/>
        </p:nvSpPr>
        <p:spPr bwMode="auto">
          <a:xfrm>
            <a:off x="5257800" y="1600200"/>
            <a:ext cx="5572125" cy="441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08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30000"/>
              </a:spcBef>
              <a:spcAft>
                <a:spcPct val="40000"/>
              </a:spcAft>
              <a:buFont typeface="Wingdings" panose="05000000000000000000" pitchFamily="2" charset="2"/>
              <a:buChar char="Ø"/>
            </a:pPr>
            <a:r>
              <a:rPr lang="ru-RU" altLang="ru-RU" sz="1800" b="1">
                <a:solidFill>
                  <a:srgbClr val="231F20"/>
                </a:solidFill>
                <a:latin typeface="Arial" panose="020B0604020202020204" pitchFamily="34" charset="0"/>
              </a:rPr>
              <a:t>Наряду с глобальным минимумом свободной энергии могут существовать локальные минимумы свободной энергии, отвечающие существованию промежуточных состояний.</a:t>
            </a:r>
            <a:endParaRPr lang="en-US" altLang="ru-RU" sz="1800" b="1">
              <a:solidFill>
                <a:srgbClr val="231F20"/>
              </a:solidFill>
              <a:latin typeface="Arial" panose="020B0604020202020204" pitchFamily="34" charset="0"/>
            </a:endParaRPr>
          </a:p>
          <a:p>
            <a:pPr algn="just" eaLnBrk="1" hangingPunct="1">
              <a:lnSpc>
                <a:spcPct val="100000"/>
              </a:lnSpc>
              <a:spcBef>
                <a:spcPct val="30000"/>
              </a:spcBef>
              <a:spcAft>
                <a:spcPct val="40000"/>
              </a:spcAft>
              <a:buFont typeface="Wingdings" panose="05000000000000000000" pitchFamily="2" charset="2"/>
              <a:buChar char="Ø"/>
            </a:pPr>
            <a:r>
              <a:rPr lang="ru-RU" altLang="ru-RU" sz="1800" b="1">
                <a:solidFill>
                  <a:srgbClr val="231F20"/>
                </a:solidFill>
                <a:latin typeface="Arial" panose="020B0604020202020204" pitchFamily="34" charset="0"/>
                <a:cs typeface="Arial" panose="020B0604020202020204" pitchFamily="34" charset="0"/>
              </a:rPr>
              <a:t>Соотношение молекул, находящихся в нативном и промежуточном состояниях, определяется разностью их свободных энергий, скорость</a:t>
            </a:r>
            <a:r>
              <a:rPr lang="ru-RU" altLang="ru-RU" sz="1800" b="1">
                <a:solidFill>
                  <a:srgbClr val="231F20"/>
                </a:solidFill>
                <a:latin typeface="Arial" panose="020B0604020202020204" pitchFamily="34" charset="0"/>
              </a:rPr>
              <a:t>ю</a:t>
            </a:r>
            <a:r>
              <a:rPr lang="ru-RU" altLang="ru-RU" sz="1800" b="1">
                <a:solidFill>
                  <a:srgbClr val="231F20"/>
                </a:solidFill>
                <a:latin typeface="Arial" panose="020B0604020202020204" pitchFamily="34" charset="0"/>
                <a:cs typeface="Arial" panose="020B0604020202020204" pitchFamily="34" charset="0"/>
              </a:rPr>
              <a:t> достижения равновесия. </a:t>
            </a:r>
            <a:endParaRPr lang="en-US" altLang="ru-RU" sz="1800" b="1">
              <a:solidFill>
                <a:srgbClr val="231F20"/>
              </a:solidFill>
              <a:latin typeface="Arial" panose="020B0604020202020204" pitchFamily="34" charset="0"/>
              <a:cs typeface="Arial" panose="020B0604020202020204" pitchFamily="34" charset="0"/>
            </a:endParaRPr>
          </a:p>
          <a:p>
            <a:pPr algn="just" eaLnBrk="1" hangingPunct="1">
              <a:lnSpc>
                <a:spcPct val="100000"/>
              </a:lnSpc>
              <a:spcBef>
                <a:spcPct val="30000"/>
              </a:spcBef>
              <a:spcAft>
                <a:spcPts val="600"/>
              </a:spcAft>
              <a:buFont typeface="Wingdings" panose="05000000000000000000" pitchFamily="2" charset="2"/>
              <a:buChar char="Ø"/>
            </a:pPr>
            <a:r>
              <a:rPr lang="ru-RU" altLang="ru-RU" sz="1800" b="1">
                <a:solidFill>
                  <a:srgbClr val="231F20"/>
                </a:solidFill>
                <a:latin typeface="Arial" panose="020B0604020202020204" pitchFamily="34" charset="0"/>
                <a:cs typeface="Arial" panose="020B0604020202020204" pitchFamily="34" charset="0"/>
              </a:rPr>
              <a:t>Возможно, существование достаточно глубоких локальных  минимумов свободной энергии обусловливает появление стабильной, но ненативной конформации  белка (серпины, прионы). </a:t>
            </a:r>
          </a:p>
        </p:txBody>
      </p:sp>
      <p:grpSp>
        <p:nvGrpSpPr>
          <p:cNvPr id="34821" name="Group 4"/>
          <p:cNvGrpSpPr>
            <a:grpSpLocks/>
          </p:cNvGrpSpPr>
          <p:nvPr/>
        </p:nvGrpSpPr>
        <p:grpSpPr bwMode="auto">
          <a:xfrm>
            <a:off x="1190625" y="1412875"/>
            <a:ext cx="3543300" cy="5111750"/>
            <a:chOff x="0" y="890"/>
            <a:chExt cx="2022" cy="3220"/>
          </a:xfrm>
        </p:grpSpPr>
        <p:pic>
          <p:nvPicPr>
            <p:cNvPr id="34822" name="Picture 5" descr="18-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0"/>
              <a:ext cx="2022" cy="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3" name="Rectangle 6"/>
            <p:cNvSpPr>
              <a:spLocks noChangeArrowheads="1"/>
            </p:cNvSpPr>
            <p:nvPr/>
          </p:nvSpPr>
          <p:spPr bwMode="auto">
            <a:xfrm>
              <a:off x="1050" y="3024"/>
              <a:ext cx="363" cy="6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2400">
                <a:latin typeface="Arial" panose="020B0604020202020204" pitchFamily="34" charset="0"/>
              </a:endParaRPr>
            </a:p>
          </p:txBody>
        </p:sp>
      </p:grpSp>
    </p:spTree>
    <p:extLst>
      <p:ext uri="{BB962C8B-B14F-4D97-AF65-F5344CB8AC3E}">
        <p14:creationId xmlns:p14="http://schemas.microsoft.com/office/powerpoint/2010/main" val="14684569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0"/>
            <a:ext cx="3517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Рисунок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92088"/>
            <a:ext cx="634365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5048250" y="6329363"/>
            <a:ext cx="60483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defRPr/>
            </a:pPr>
            <a:r>
              <a:rPr lang="en-US" altLang="ru-RU" b="1" dirty="0" smtClean="0">
                <a:latin typeface="+mn-lt"/>
              </a:rPr>
              <a:t>S.Prusiner.</a:t>
            </a:r>
            <a:r>
              <a:rPr lang="en-US" altLang="ru-RU" dirty="0" smtClean="0">
                <a:latin typeface="+mn-lt"/>
              </a:rPr>
              <a:t> </a:t>
            </a:r>
            <a:r>
              <a:rPr lang="ru-RU" altLang="ru-RU" dirty="0" smtClean="0">
                <a:latin typeface="+mn-lt"/>
              </a:rPr>
              <a:t>N. </a:t>
            </a:r>
            <a:r>
              <a:rPr lang="ru-RU" altLang="ru-RU" dirty="0" err="1" smtClean="0">
                <a:latin typeface="+mn-lt"/>
              </a:rPr>
              <a:t>Engl</a:t>
            </a:r>
            <a:r>
              <a:rPr lang="ru-RU" altLang="ru-RU" dirty="0" smtClean="0">
                <a:latin typeface="+mn-lt"/>
              </a:rPr>
              <a:t>. J. </a:t>
            </a:r>
            <a:r>
              <a:rPr lang="ru-RU" altLang="ru-RU" dirty="0" err="1" smtClean="0">
                <a:latin typeface="+mn-lt"/>
              </a:rPr>
              <a:t>Med</a:t>
            </a:r>
            <a:r>
              <a:rPr lang="ru-RU" altLang="ru-RU" dirty="0" smtClean="0">
                <a:latin typeface="+mn-lt"/>
              </a:rPr>
              <a:t>.</a:t>
            </a:r>
            <a:r>
              <a:rPr lang="en-US" altLang="ru-RU" dirty="0" smtClean="0">
                <a:latin typeface="+mn-lt"/>
              </a:rPr>
              <a:t> </a:t>
            </a:r>
            <a:r>
              <a:rPr lang="en-US" altLang="ru-RU" b="1" dirty="0" smtClean="0">
                <a:latin typeface="+mn-lt"/>
              </a:rPr>
              <a:t>2001</a:t>
            </a:r>
            <a:r>
              <a:rPr lang="en-US" altLang="ru-RU" dirty="0" smtClean="0">
                <a:latin typeface="+mn-lt"/>
              </a:rPr>
              <a:t>.</a:t>
            </a:r>
            <a:r>
              <a:rPr lang="ru-RU" altLang="ru-RU" dirty="0" smtClean="0">
                <a:latin typeface="+mn-lt"/>
              </a:rPr>
              <a:t> 344(20)</a:t>
            </a:r>
            <a:r>
              <a:rPr lang="en-US" altLang="ru-RU" dirty="0" smtClean="0">
                <a:latin typeface="+mn-lt"/>
              </a:rPr>
              <a:t>:1516</a:t>
            </a:r>
            <a:r>
              <a:rPr lang="ru-RU" altLang="ru-RU" dirty="0" smtClean="0">
                <a:latin typeface="+mn-lt"/>
              </a:rPr>
              <a:t>-</a:t>
            </a:r>
            <a:r>
              <a:rPr lang="en-US" altLang="ru-RU" dirty="0" smtClean="0">
                <a:latin typeface="+mn-lt"/>
              </a:rPr>
              <a:t>1527</a:t>
            </a:r>
            <a:r>
              <a:rPr lang="ru-RU" altLang="ru-RU" dirty="0" smtClean="0">
                <a:latin typeface="+mn-lt"/>
              </a:rPr>
              <a:t>.</a:t>
            </a:r>
          </a:p>
        </p:txBody>
      </p:sp>
    </p:spTree>
    <p:extLst>
      <p:ext uri="{BB962C8B-B14F-4D97-AF65-F5344CB8AC3E}">
        <p14:creationId xmlns:p14="http://schemas.microsoft.com/office/powerpoint/2010/main" val="239207129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ChangeAspect="1" noChangeArrowheads="1"/>
          </p:cNvSpPr>
          <p:nvPr/>
        </p:nvSpPr>
        <p:spPr bwMode="auto">
          <a:xfrm>
            <a:off x="6450013" y="152400"/>
            <a:ext cx="3670300" cy="355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ru-RU" altLang="ru-RU"/>
          </a:p>
        </p:txBody>
      </p:sp>
      <p:pic>
        <p:nvPicPr>
          <p:cNvPr id="368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5438"/>
            <a:ext cx="5276850" cy="381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Text Box 3"/>
          <p:cNvSpPr txBox="1">
            <a:spLocks noChangeArrowheads="1"/>
          </p:cNvSpPr>
          <p:nvPr/>
        </p:nvSpPr>
        <p:spPr bwMode="auto">
          <a:xfrm>
            <a:off x="5176838" y="138113"/>
            <a:ext cx="7458075"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MS PGothic"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MS PGothic"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MS PGothic"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MS PGothic"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defRPr/>
            </a:pPr>
            <a:r>
              <a:rPr lang="en-US" altLang="ru-RU" sz="1700" dirty="0" smtClean="0">
                <a:solidFill>
                  <a:schemeClr val="accent1">
                    <a:lumMod val="50000"/>
                  </a:schemeClr>
                </a:solidFill>
                <a:latin typeface="+mn-lt"/>
              </a:rPr>
              <a:t>Journal of Peptide Science</a:t>
            </a:r>
            <a:r>
              <a:rPr lang="ru-RU" altLang="ru-RU" sz="1700" dirty="0" smtClean="0">
                <a:solidFill>
                  <a:schemeClr val="accent1">
                    <a:lumMod val="50000"/>
                  </a:schemeClr>
                </a:solidFill>
                <a:latin typeface="+mn-lt"/>
              </a:rPr>
              <a:t>.</a:t>
            </a:r>
            <a:r>
              <a:rPr lang="en-US" altLang="ru-RU" sz="1700" dirty="0" smtClean="0">
                <a:solidFill>
                  <a:schemeClr val="accent1">
                    <a:lumMod val="50000"/>
                  </a:schemeClr>
                </a:solidFill>
                <a:latin typeface="+mn-lt"/>
              </a:rPr>
              <a:t> 2019</a:t>
            </a:r>
            <a:r>
              <a:rPr lang="ru-RU" altLang="ru-RU" sz="1700" dirty="0" smtClean="0">
                <a:solidFill>
                  <a:schemeClr val="accent1">
                    <a:lumMod val="50000"/>
                  </a:schemeClr>
                </a:solidFill>
                <a:latin typeface="+mn-lt"/>
              </a:rPr>
              <a:t>.</a:t>
            </a:r>
            <a:r>
              <a:rPr lang="en-US" altLang="ru-RU" sz="1700" dirty="0" smtClean="0">
                <a:solidFill>
                  <a:schemeClr val="accent1">
                    <a:lumMod val="50000"/>
                  </a:schemeClr>
                </a:solidFill>
                <a:latin typeface="+mn-lt"/>
              </a:rPr>
              <a:t> 25</a:t>
            </a:r>
            <a:r>
              <a:rPr lang="ru-RU" altLang="ru-RU" sz="1700" dirty="0" smtClean="0">
                <a:solidFill>
                  <a:schemeClr val="accent1">
                    <a:lumMod val="50000"/>
                  </a:schemeClr>
                </a:solidFill>
                <a:latin typeface="+mn-lt"/>
              </a:rPr>
              <a:t>:</a:t>
            </a:r>
            <a:r>
              <a:rPr lang="en-US" altLang="ru-RU" sz="1700" dirty="0" smtClean="0">
                <a:solidFill>
                  <a:schemeClr val="accent1">
                    <a:lumMod val="50000"/>
                  </a:schemeClr>
                </a:solidFill>
                <a:latin typeface="+mn-lt"/>
              </a:rPr>
              <a:t>e3216</a:t>
            </a:r>
            <a:r>
              <a:rPr lang="ru-RU" altLang="ru-RU" sz="1700" dirty="0" smtClean="0">
                <a:solidFill>
                  <a:schemeClr val="accent1">
                    <a:lumMod val="50000"/>
                  </a:schemeClr>
                </a:solidFill>
                <a:latin typeface="+mn-lt"/>
              </a:rPr>
              <a:t>. </a:t>
            </a:r>
            <a:r>
              <a:rPr lang="en-US" sz="1700" dirty="0" smtClean="0">
                <a:solidFill>
                  <a:schemeClr val="accent1">
                    <a:lumMod val="50000"/>
                  </a:schemeClr>
                </a:solidFill>
                <a:latin typeface="+mn-lt"/>
                <a:hlinkClick r:id="rId4"/>
              </a:rPr>
              <a:t>https://doi.org/10.1002/psc.3216</a:t>
            </a:r>
            <a:endParaRPr lang="en-US" sz="1700" dirty="0" smtClean="0">
              <a:solidFill>
                <a:schemeClr val="accent1">
                  <a:lumMod val="50000"/>
                </a:schemeClr>
              </a:solidFill>
              <a:latin typeface="+mn-lt"/>
            </a:endParaRPr>
          </a:p>
          <a:p>
            <a:pPr eaLnBrk="1" fontAlgn="auto" hangingPunct="1">
              <a:spcBef>
                <a:spcPts val="0"/>
              </a:spcBef>
              <a:spcAft>
                <a:spcPts val="0"/>
              </a:spcAft>
              <a:defRPr/>
            </a:pPr>
            <a:endParaRPr lang="en-US" altLang="ru-RU" sz="1700" dirty="0" smtClean="0">
              <a:solidFill>
                <a:schemeClr val="accent1">
                  <a:lumMod val="50000"/>
                </a:schemeClr>
              </a:solidFill>
              <a:latin typeface="+mn-lt"/>
            </a:endParaRPr>
          </a:p>
        </p:txBody>
      </p:sp>
      <p:sp>
        <p:nvSpPr>
          <p:cNvPr id="36869" name="Прямоугольник 1"/>
          <p:cNvSpPr>
            <a:spLocks noChangeArrowheads="1"/>
          </p:cNvSpPr>
          <p:nvPr/>
        </p:nvSpPr>
        <p:spPr bwMode="auto">
          <a:xfrm>
            <a:off x="5419725" y="771525"/>
            <a:ext cx="647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t>Physiol</a:t>
            </a:r>
            <a:r>
              <a:rPr lang="ru-RU" altLang="ru-RU"/>
              <a:t>.</a:t>
            </a:r>
            <a:r>
              <a:rPr lang="en-US" altLang="ru-RU"/>
              <a:t> Rev</a:t>
            </a:r>
            <a:r>
              <a:rPr lang="ru-RU" altLang="ru-RU"/>
              <a:t>. </a:t>
            </a:r>
            <a:r>
              <a:rPr lang="en-US" altLang="ru-RU"/>
              <a:t>2009</a:t>
            </a:r>
            <a:r>
              <a:rPr lang="ru-RU" altLang="ru-RU"/>
              <a:t>.</a:t>
            </a:r>
            <a:r>
              <a:rPr lang="en-US" altLang="ru-RU" i="1"/>
              <a:t> </a:t>
            </a:r>
            <a:r>
              <a:rPr lang="en-US" altLang="ru-RU"/>
              <a:t>89:1105</a:t>
            </a:r>
            <a:r>
              <a:rPr lang="ru-RU" altLang="ru-RU"/>
              <a:t>-</a:t>
            </a:r>
            <a:r>
              <a:rPr lang="en-US" altLang="ru-RU"/>
              <a:t>1152</a:t>
            </a:r>
            <a:r>
              <a:rPr lang="ru-RU" altLang="ru-RU"/>
              <a:t>. </a:t>
            </a:r>
            <a:r>
              <a:rPr lang="en-US" altLang="ru-RU"/>
              <a:t>doi:10.1152/physrev.00006.2009.</a:t>
            </a:r>
            <a:endParaRPr lang="ru-RU" altLang="ru-RU"/>
          </a:p>
        </p:txBody>
      </p:sp>
      <p:pic>
        <p:nvPicPr>
          <p:cNvPr id="36870" name="Рисунок 2"/>
          <p:cNvPicPr>
            <a:picLocks noChangeAspect="1"/>
          </p:cNvPicPr>
          <p:nvPr/>
        </p:nvPicPr>
        <p:blipFill>
          <a:blip r:embed="rId5">
            <a:extLst>
              <a:ext uri="{28A0092B-C50C-407E-A947-70E740481C1C}">
                <a14:useLocalDpi xmlns:a14="http://schemas.microsoft.com/office/drawing/2010/main" val="0"/>
              </a:ext>
            </a:extLst>
          </a:blip>
          <a:srcRect t="70740" b="388"/>
          <a:stretch>
            <a:fillRect/>
          </a:stretch>
        </p:blipFill>
        <p:spPr bwMode="auto">
          <a:xfrm>
            <a:off x="1685925" y="4276725"/>
            <a:ext cx="3190875"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Рисунок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69088" y="2109788"/>
            <a:ext cx="4303712"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Прямоугольник 4"/>
          <p:cNvSpPr>
            <a:spLocks noChangeArrowheads="1"/>
          </p:cNvSpPr>
          <p:nvPr/>
        </p:nvSpPr>
        <p:spPr bwMode="auto">
          <a:xfrm>
            <a:off x="6278563" y="5607050"/>
            <a:ext cx="5086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t>Annual Review of Neuroscience</a:t>
            </a:r>
            <a:r>
              <a:rPr lang="ru-RU" altLang="ru-RU"/>
              <a:t>. </a:t>
            </a:r>
            <a:r>
              <a:rPr lang="en-US" altLang="ru-RU"/>
              <a:t>2001</a:t>
            </a:r>
            <a:r>
              <a:rPr lang="ru-RU" altLang="ru-RU"/>
              <a:t>.</a:t>
            </a:r>
            <a:r>
              <a:rPr lang="en-US" altLang="ru-RU"/>
              <a:t> 24:519-550</a:t>
            </a:r>
            <a:r>
              <a:rPr lang="ru-RU" altLang="ru-RU"/>
              <a:t>. </a:t>
            </a:r>
            <a:r>
              <a:rPr lang="en-US" altLang="ru-RU">
                <a:hlinkClick r:id="rId7"/>
              </a:rPr>
              <a:t>https://doi.org/10.1146/annurev.neuro.24.1.519</a:t>
            </a:r>
            <a:r>
              <a:rPr lang="en-US" altLang="ru-RU"/>
              <a:t> </a:t>
            </a:r>
          </a:p>
        </p:txBody>
      </p:sp>
      <p:sp>
        <p:nvSpPr>
          <p:cNvPr id="36873" name="Прямоугольник 5"/>
          <p:cNvSpPr>
            <a:spLocks noChangeArrowheads="1"/>
          </p:cNvSpPr>
          <p:nvPr/>
        </p:nvSpPr>
        <p:spPr bwMode="auto">
          <a:xfrm>
            <a:off x="5343525" y="6392863"/>
            <a:ext cx="6543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sz="1600">
                <a:hlinkClick r:id="rId8" tooltip="Current opinion in structural biology."/>
              </a:rPr>
              <a:t>Curr Opin Struct Biol.</a:t>
            </a:r>
            <a:r>
              <a:rPr lang="en-US" altLang="ru-RU" sz="1600"/>
              <a:t> 1997</a:t>
            </a:r>
            <a:r>
              <a:rPr lang="ru-RU" altLang="ru-RU" sz="1600"/>
              <a:t>. </a:t>
            </a:r>
            <a:r>
              <a:rPr lang="en-US" altLang="ru-RU" sz="1600"/>
              <a:t>7(1):53-9.</a:t>
            </a:r>
            <a:r>
              <a:rPr lang="ru-RU" altLang="ru-RU" sz="1600"/>
              <a:t> </a:t>
            </a:r>
            <a:r>
              <a:rPr lang="en-US" altLang="ru-RU" sz="1600"/>
              <a:t>DOI:10.1016/s0959-440x(97)80007-3</a:t>
            </a:r>
            <a:endParaRPr lang="ru-RU" altLang="ru-RU" sz="1600"/>
          </a:p>
        </p:txBody>
      </p:sp>
      <p:sp>
        <p:nvSpPr>
          <p:cNvPr id="36874" name="Прямоугольник 11"/>
          <p:cNvSpPr>
            <a:spLocks noChangeArrowheads="1"/>
          </p:cNvSpPr>
          <p:nvPr/>
        </p:nvSpPr>
        <p:spPr bwMode="auto">
          <a:xfrm>
            <a:off x="5257800" y="14366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t>Eur Biophys J. 2009</a:t>
            </a:r>
            <a:r>
              <a:rPr lang="ru-RU" altLang="ru-RU"/>
              <a:t>.</a:t>
            </a:r>
            <a:r>
              <a:rPr lang="en-US" altLang="ru-RU"/>
              <a:t> 38(5):625</a:t>
            </a:r>
            <a:r>
              <a:rPr lang="ru-RU" altLang="ru-RU"/>
              <a:t>-</a:t>
            </a:r>
            <a:r>
              <a:rPr lang="en-US" altLang="ru-RU"/>
              <a:t>635.</a:t>
            </a:r>
            <a:r>
              <a:rPr lang="ru-RU" altLang="ru-RU"/>
              <a:t> </a:t>
            </a:r>
            <a:r>
              <a:rPr lang="en-US" altLang="ru-RU"/>
              <a:t>doi: </a:t>
            </a:r>
            <a:r>
              <a:rPr lang="en-US" altLang="ru-RU">
                <a:hlinkClick r:id="rId9"/>
              </a:rPr>
              <a:t>10.1007/s00249-009-0420-6</a:t>
            </a:r>
            <a:endParaRPr lang="en-US" altLang="ru-RU"/>
          </a:p>
        </p:txBody>
      </p:sp>
    </p:spTree>
    <p:extLst>
      <p:ext uri="{BB962C8B-B14F-4D97-AF65-F5344CB8AC3E}">
        <p14:creationId xmlns:p14="http://schemas.microsoft.com/office/powerpoint/2010/main" val="2232015541"/>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a:xfrm>
            <a:off x="1981200" y="425450"/>
            <a:ext cx="6108700" cy="612775"/>
          </a:xfrm>
        </p:spPr>
        <p:txBody>
          <a:bodyPr lIns="0" tIns="0" rIns="0" bIns="0" anchor="t"/>
          <a:lstStyle/>
          <a:p>
            <a:pPr eaLnBrk="0" hangingPunct="0">
              <a:lnSpc>
                <a:spcPct val="100000"/>
              </a:lnSpc>
            </a:pPr>
            <a:r>
              <a:rPr lang="en-US" altLang="en-US" sz="1600" b="1" smtClean="0">
                <a:latin typeface="Arial" panose="020B0604020202020204" pitchFamily="34" charset="0"/>
                <a:cs typeface="Arial" panose="020B0604020202020204" pitchFamily="34" charset="0"/>
              </a:rPr>
              <a:t>Figure 1 </a:t>
            </a:r>
            <a:r>
              <a:rPr lang="en-US" altLang="en-US" sz="1600" smtClean="0">
                <a:latin typeface="Arial" panose="020B0604020202020204" pitchFamily="34" charset="0"/>
                <a:cs typeface="Arial" panose="020B0604020202020204" pitchFamily="34" charset="0"/>
              </a:rPr>
              <a:t>Schematic representation of the structure, mutation, and post-translational modification of human PrP</a:t>
            </a:r>
            <a:r>
              <a:rPr lang="ru-RU" altLang="en-US" sz="1600" smtClean="0">
                <a:latin typeface="Arial" panose="020B0604020202020204" pitchFamily="34" charset="0"/>
                <a:cs typeface="Arial" panose="020B0604020202020204" pitchFamily="34" charset="0"/>
              </a:rPr>
              <a:t>.</a:t>
            </a:r>
            <a:endParaRPr lang="en-US" altLang="en-US" sz="1600" smtClean="0">
              <a:latin typeface="Arial" panose="020B0604020202020204" pitchFamily="34" charset="0"/>
              <a:cs typeface="Arial" panose="020B0604020202020204" pitchFamily="34" charset="0"/>
            </a:endParaRPr>
          </a:p>
        </p:txBody>
      </p:sp>
      <p:pic>
        <p:nvPicPr>
          <p:cNvPr id="38916"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8163" y="6267450"/>
            <a:ext cx="105886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New 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500" y="1371600"/>
            <a:ext cx="5210175"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532356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1"/>
          <p:cNvSpPr>
            <a:spLocks noGrp="1"/>
          </p:cNvSpPr>
          <p:nvPr>
            <p:ph type="title"/>
          </p:nvPr>
        </p:nvSpPr>
        <p:spPr>
          <a:xfrm>
            <a:off x="2279650" y="115888"/>
            <a:ext cx="7543800" cy="1003300"/>
          </a:xfrm>
        </p:spPr>
        <p:txBody>
          <a:bodyPr rtlCol="0">
            <a:normAutofit/>
          </a:bodyPr>
          <a:lstStyle/>
          <a:p>
            <a:pPr fontAlgn="auto">
              <a:spcAft>
                <a:spcPts val="0"/>
              </a:spcAft>
              <a:defRPr/>
            </a:pPr>
            <a:r>
              <a:rPr lang="ru-RU" altLang="ru-RU" sz="2800" b="1" dirty="0">
                <a:solidFill>
                  <a:schemeClr val="accent1">
                    <a:lumMod val="50000"/>
                  </a:schemeClr>
                </a:solidFill>
                <a:effectLst>
                  <a:outerShdw blurRad="38100" dist="38100" dir="2700000" algn="tl">
                    <a:srgbClr val="000000">
                      <a:alpha val="43137"/>
                    </a:srgbClr>
                  </a:outerShdw>
                </a:effectLst>
              </a:rPr>
              <a:t>Модель «неправильного» сворачивания </a:t>
            </a:r>
            <a:r>
              <a:rPr lang="en-US" altLang="ru-RU" sz="2800" b="1" dirty="0" err="1">
                <a:solidFill>
                  <a:schemeClr val="accent1">
                    <a:lumMod val="50000"/>
                  </a:schemeClr>
                </a:solidFill>
                <a:effectLst>
                  <a:outerShdw blurRad="38100" dist="38100" dir="2700000" algn="tl">
                    <a:srgbClr val="000000">
                      <a:alpha val="43137"/>
                    </a:srgbClr>
                  </a:outerShdw>
                </a:effectLst>
              </a:rPr>
              <a:t>PrP</a:t>
            </a:r>
            <a:r>
              <a:rPr lang="en-US" altLang="ru-RU" sz="2800" b="1" dirty="0">
                <a:solidFill>
                  <a:schemeClr val="accent1">
                    <a:lumMod val="50000"/>
                  </a:schemeClr>
                </a:solidFill>
                <a:effectLst>
                  <a:outerShdw blurRad="38100" dist="38100" dir="2700000" algn="tl">
                    <a:srgbClr val="000000">
                      <a:alpha val="43137"/>
                    </a:srgbClr>
                  </a:outerShdw>
                </a:effectLst>
              </a:rPr>
              <a:t> </a:t>
            </a:r>
            <a:r>
              <a:rPr lang="ru-RU" altLang="ru-RU" sz="2800" b="1" dirty="0">
                <a:solidFill>
                  <a:schemeClr val="accent1">
                    <a:lumMod val="50000"/>
                  </a:schemeClr>
                </a:solidFill>
                <a:effectLst>
                  <a:outerShdw blurRad="38100" dist="38100" dir="2700000" algn="tl">
                    <a:srgbClr val="000000">
                      <a:alpha val="43137"/>
                    </a:srgbClr>
                  </a:outerShdw>
                </a:effectLst>
              </a:rPr>
              <a:t>человека</a:t>
            </a:r>
            <a:r>
              <a:rPr lang="en-US" altLang="ru-RU" sz="2800" b="1" dirty="0">
                <a:solidFill>
                  <a:schemeClr val="accent1">
                    <a:lumMod val="50000"/>
                  </a:schemeClr>
                </a:solidFill>
                <a:effectLst>
                  <a:outerShdw blurRad="38100" dist="38100" dir="2700000" algn="tl">
                    <a:srgbClr val="000000">
                      <a:alpha val="43137"/>
                    </a:srgbClr>
                  </a:outerShdw>
                </a:effectLst>
              </a:rPr>
              <a:t> </a:t>
            </a:r>
            <a:r>
              <a:rPr lang="en-US" altLang="ru-RU" sz="2800" b="1" i="1" dirty="0">
                <a:solidFill>
                  <a:schemeClr val="accent1">
                    <a:lumMod val="50000"/>
                  </a:schemeClr>
                </a:solidFill>
                <a:effectLst>
                  <a:outerShdw blurRad="38100" dist="38100" dir="2700000" algn="tl">
                    <a:srgbClr val="000000">
                      <a:alpha val="43137"/>
                    </a:srgbClr>
                  </a:outerShdw>
                </a:effectLst>
              </a:rPr>
              <a:t>in vitro</a:t>
            </a:r>
            <a:endParaRPr lang="ru-RU" altLang="ru-RU" sz="2800" b="1" i="1" dirty="0">
              <a:solidFill>
                <a:schemeClr val="accent1">
                  <a:lumMod val="50000"/>
                </a:schemeClr>
              </a:solidFill>
              <a:effectLst>
                <a:outerShdw blurRad="38100" dist="38100" dir="2700000" algn="tl">
                  <a:srgbClr val="000000">
                    <a:alpha val="43137"/>
                  </a:srgbClr>
                </a:outerShdw>
              </a:effectLst>
            </a:endParaRPr>
          </a:p>
        </p:txBody>
      </p:sp>
      <p:grpSp>
        <p:nvGrpSpPr>
          <p:cNvPr id="40964" name="Группа 8"/>
          <p:cNvGrpSpPr>
            <a:grpSpLocks/>
          </p:cNvGrpSpPr>
          <p:nvPr/>
        </p:nvGrpSpPr>
        <p:grpSpPr bwMode="auto">
          <a:xfrm>
            <a:off x="2162175" y="1511300"/>
            <a:ext cx="4824413" cy="3384550"/>
            <a:chOff x="1259632" y="1700809"/>
            <a:chExt cx="6912768" cy="4104456"/>
          </a:xfrm>
        </p:grpSpPr>
        <p:pic>
          <p:nvPicPr>
            <p:cNvPr id="40970"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00809"/>
              <a:ext cx="6912768"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971" name="Прямая соединительная линия 5"/>
            <p:cNvCxnSpPr>
              <a:cxnSpLocks noChangeShapeType="1"/>
            </p:cNvCxnSpPr>
            <p:nvPr/>
          </p:nvCxnSpPr>
          <p:spPr bwMode="auto">
            <a:xfrm flipV="1">
              <a:off x="4716016" y="2564904"/>
              <a:ext cx="1152128" cy="72008"/>
            </a:xfrm>
            <a:prstGeom prst="line">
              <a:avLst/>
            </a:prstGeom>
            <a:noFill/>
            <a:ln w="3810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72" name="Прямая соединительная линия 7"/>
            <p:cNvCxnSpPr>
              <a:cxnSpLocks noChangeShapeType="1"/>
            </p:cNvCxnSpPr>
            <p:nvPr/>
          </p:nvCxnSpPr>
          <p:spPr bwMode="auto">
            <a:xfrm>
              <a:off x="5868144" y="3140968"/>
              <a:ext cx="1224136" cy="0"/>
            </a:xfrm>
            <a:prstGeom prst="line">
              <a:avLst/>
            </a:prstGeom>
            <a:noFill/>
            <a:ln w="38100" algn="ctr">
              <a:solidFill>
                <a:srgbClr val="00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965" name="Прямоугольник 4"/>
          <p:cNvSpPr>
            <a:spLocks noChangeArrowheads="1"/>
          </p:cNvSpPr>
          <p:nvPr/>
        </p:nvSpPr>
        <p:spPr bwMode="auto">
          <a:xfrm>
            <a:off x="457200" y="5113338"/>
            <a:ext cx="86582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ru-RU" sz="1600">
                <a:latin typeface="Arial" panose="020B0604020202020204" pitchFamily="34" charset="0"/>
              </a:rPr>
              <a:t>The effects on the folding</a:t>
            </a:r>
            <a:r>
              <a:rPr lang="ru-RU" altLang="ru-RU" sz="1600">
                <a:latin typeface="Arial" panose="020B0604020202020204" pitchFamily="34" charset="0"/>
              </a:rPr>
              <a:t> </a:t>
            </a:r>
            <a:r>
              <a:rPr lang="en-US" altLang="ru-RU" sz="1600">
                <a:latin typeface="Arial" panose="020B0604020202020204" pitchFamily="34" charset="0"/>
              </a:rPr>
              <a:t>kinetics are shown with respect to residue 129 of the common polymorphism</a:t>
            </a:r>
            <a:r>
              <a:rPr lang="ru-RU" altLang="ru-RU" sz="1600">
                <a:latin typeface="Arial" panose="020B0604020202020204" pitchFamily="34" charset="0"/>
              </a:rPr>
              <a:t> </a:t>
            </a:r>
            <a:r>
              <a:rPr lang="en-US" altLang="ru-RU" sz="1600">
                <a:latin typeface="Arial" panose="020B0604020202020204" pitchFamily="34" charset="0"/>
              </a:rPr>
              <a:t>encoding either methionine (M) or valine (V) or for their</a:t>
            </a:r>
            <a:r>
              <a:rPr lang="ru-RU" altLang="ru-RU" sz="1600">
                <a:latin typeface="Arial" panose="020B0604020202020204" pitchFamily="34" charset="0"/>
              </a:rPr>
              <a:t> </a:t>
            </a:r>
            <a:r>
              <a:rPr lang="en-US" altLang="ru-RU" sz="1600">
                <a:latin typeface="Arial" panose="020B0604020202020204" pitchFamily="34" charset="0"/>
              </a:rPr>
              <a:t>equimolar mixture (MV)</a:t>
            </a:r>
            <a:endParaRPr lang="ru-RU" altLang="ru-RU" sz="1600">
              <a:latin typeface="Arial" panose="020B0604020202020204" pitchFamily="34" charset="0"/>
            </a:endParaRPr>
          </a:p>
        </p:txBody>
      </p:sp>
      <p:pic>
        <p:nvPicPr>
          <p:cNvPr id="40966" name="Рисунок 3"/>
          <p:cNvPicPr>
            <a:picLocks noChangeAspect="1"/>
          </p:cNvPicPr>
          <p:nvPr/>
        </p:nvPicPr>
        <p:blipFill>
          <a:blip r:embed="rId3">
            <a:extLst>
              <a:ext uri="{28A0092B-C50C-407E-A947-70E740481C1C}">
                <a14:useLocalDpi xmlns:a14="http://schemas.microsoft.com/office/drawing/2010/main" val="0"/>
              </a:ext>
            </a:extLst>
          </a:blip>
          <a:srcRect l="64745" t="49309" b="12347"/>
          <a:stretch>
            <a:fillRect/>
          </a:stretch>
        </p:blipFill>
        <p:spPr bwMode="auto">
          <a:xfrm>
            <a:off x="7456488" y="1316038"/>
            <a:ext cx="305911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Box 1"/>
          <p:cNvSpPr txBox="1">
            <a:spLocks noChangeArrowheads="1"/>
          </p:cNvSpPr>
          <p:nvPr/>
        </p:nvSpPr>
        <p:spPr bwMode="auto">
          <a:xfrm>
            <a:off x="7751763" y="4224338"/>
            <a:ext cx="2925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600">
                <a:latin typeface="Arial" panose="020B0604020202020204" pitchFamily="34" charset="0"/>
              </a:rPr>
              <a:t>Влияние рН на образование интермедиатов PrP</a:t>
            </a:r>
          </a:p>
        </p:txBody>
      </p:sp>
      <p:sp>
        <p:nvSpPr>
          <p:cNvPr id="40968" name="Прямоугольник 1"/>
          <p:cNvSpPr>
            <a:spLocks noChangeArrowheads="1"/>
          </p:cNvSpPr>
          <p:nvPr/>
        </p:nvSpPr>
        <p:spPr bwMode="auto">
          <a:xfrm>
            <a:off x="3811588" y="6351588"/>
            <a:ext cx="5915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BR" altLang="ru-RU">
                <a:hlinkClick r:id="rId4"/>
              </a:rPr>
              <a:t>Protein Sci</a:t>
            </a:r>
            <a:r>
              <a:rPr lang="pt-BR" altLang="ru-RU"/>
              <a:t>. 2008</a:t>
            </a:r>
            <a:r>
              <a:rPr lang="ru-RU" altLang="ru-RU"/>
              <a:t>.</a:t>
            </a:r>
            <a:r>
              <a:rPr lang="pt-BR" altLang="ru-RU"/>
              <a:t> 17(3): 537</a:t>
            </a:r>
            <a:r>
              <a:rPr lang="ru-RU" altLang="ru-RU"/>
              <a:t>-</a:t>
            </a:r>
            <a:r>
              <a:rPr lang="pt-BR" altLang="ru-RU"/>
              <a:t>544. doi: </a:t>
            </a:r>
            <a:r>
              <a:rPr lang="pt-BR" altLang="ru-RU">
                <a:hlinkClick r:id="rId5"/>
              </a:rPr>
              <a:t>10.1110/ps.073163308</a:t>
            </a:r>
            <a:endParaRPr lang="pt-BR" altLang="ru-RU"/>
          </a:p>
        </p:txBody>
      </p:sp>
      <p:sp>
        <p:nvSpPr>
          <p:cNvPr id="40969" name="Rectangle 1"/>
          <p:cNvSpPr>
            <a:spLocks noChangeArrowheads="1"/>
          </p:cNvSpPr>
          <p:nvPr/>
        </p:nvSpPr>
        <p:spPr bwMode="auto">
          <a:xfrm>
            <a:off x="1524000" y="5899150"/>
            <a:ext cx="90551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ru-RU" altLang="ru-RU"/>
              <a:t>The Journal of Biological Chemistry. 1997. 272:27517-27520. </a:t>
            </a:r>
            <a:r>
              <a:rPr lang="ru-RU" altLang="ru-RU">
                <a:solidFill>
                  <a:srgbClr val="0070C0"/>
                </a:solidFill>
              </a:rPr>
              <a:t>doi: 10.1074/jbc.272.44.27517</a:t>
            </a:r>
          </a:p>
        </p:txBody>
      </p:sp>
    </p:spTree>
    <p:extLst>
      <p:ext uri="{BB962C8B-B14F-4D97-AF65-F5344CB8AC3E}">
        <p14:creationId xmlns:p14="http://schemas.microsoft.com/office/powerpoint/2010/main" val="30797520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Рисунок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538" y="1085850"/>
            <a:ext cx="11718925"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3"/>
          <p:cNvSpPr txBox="1">
            <a:spLocks noChangeArrowheads="1"/>
          </p:cNvSpPr>
          <p:nvPr/>
        </p:nvSpPr>
        <p:spPr bwMode="auto">
          <a:xfrm>
            <a:off x="1000125" y="5048250"/>
            <a:ext cx="101917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latin typeface="Arial" panose="020B0604020202020204" pitchFamily="34" charset="0"/>
              </a:rPr>
              <a:t>Синтез полипептидной цепи и процесс фолдинга сопоставимы по времени.</a:t>
            </a:r>
          </a:p>
        </p:txBody>
      </p:sp>
      <p:sp>
        <p:nvSpPr>
          <p:cNvPr id="58371" name="Rectangle 4"/>
          <p:cNvSpPr>
            <a:spLocks noGrp="1" noChangeArrowheads="1"/>
          </p:cNvSpPr>
          <p:nvPr>
            <p:ph type="title"/>
          </p:nvPr>
        </p:nvSpPr>
        <p:spPr>
          <a:xfrm>
            <a:off x="1822450" y="323850"/>
            <a:ext cx="8759825" cy="687388"/>
          </a:xfrm>
        </p:spPr>
        <p:txBody>
          <a:bodyPr rtlCol="0">
            <a:normAutofit/>
          </a:bodyPr>
          <a:lstStyle/>
          <a:p>
            <a:pPr fontAlgn="auto">
              <a:spcAft>
                <a:spcPts val="0"/>
              </a:spcAft>
              <a:defRPr/>
            </a:pPr>
            <a:r>
              <a:rPr lang="ru-RU" altLang="ru-RU" sz="3200" b="1" dirty="0">
                <a:solidFill>
                  <a:schemeClr val="accent1">
                    <a:lumMod val="50000"/>
                  </a:schemeClr>
                </a:solidFill>
                <a:effectLst>
                  <a:outerShdw blurRad="38100" dist="38100" dir="2700000" algn="tl">
                    <a:srgbClr val="000000">
                      <a:alpha val="43137"/>
                    </a:srgbClr>
                  </a:outerShdw>
                </a:effectLst>
              </a:rPr>
              <a:t>Котрансляционный </a:t>
            </a:r>
            <a:r>
              <a:rPr lang="ru-RU" altLang="ru-RU" sz="3200" b="1" dirty="0" err="1">
                <a:solidFill>
                  <a:schemeClr val="accent1">
                    <a:lumMod val="50000"/>
                  </a:schemeClr>
                </a:solidFill>
                <a:effectLst>
                  <a:outerShdw blurRad="38100" dist="38100" dir="2700000" algn="tl">
                    <a:srgbClr val="000000">
                      <a:alpha val="43137"/>
                    </a:srgbClr>
                  </a:outerShdw>
                </a:effectLst>
              </a:rPr>
              <a:t>фолдинг</a:t>
            </a:r>
            <a:r>
              <a:rPr lang="ru-RU" altLang="ru-RU" sz="3200" b="1" dirty="0">
                <a:solidFill>
                  <a:schemeClr val="accent1">
                    <a:lumMod val="50000"/>
                  </a:schemeClr>
                </a:solidFill>
                <a:effectLst>
                  <a:outerShdw blurRad="38100" dist="38100" dir="2700000" algn="tl">
                    <a:srgbClr val="000000">
                      <a:alpha val="43137"/>
                    </a:srgbClr>
                  </a:outerShdw>
                </a:effectLst>
              </a:rPr>
              <a:t> белков (прокариоты)</a:t>
            </a:r>
          </a:p>
        </p:txBody>
      </p:sp>
      <p:sp>
        <p:nvSpPr>
          <p:cNvPr id="41990" name="Rectangle 1"/>
          <p:cNvSpPr>
            <a:spLocks noChangeArrowheads="1"/>
          </p:cNvSpPr>
          <p:nvPr/>
        </p:nvSpPr>
        <p:spPr bwMode="auto">
          <a:xfrm>
            <a:off x="3694113" y="4500563"/>
            <a:ext cx="39862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2000" b="1">
                <a:latin typeface="Arial" panose="020B0604020202020204" pitchFamily="34" charset="0"/>
              </a:rPr>
              <a:t>PTC - peptidyltranferase center</a:t>
            </a:r>
            <a:endParaRPr lang="ru-RU" altLang="ru-RU" sz="2000" b="1">
              <a:latin typeface="Arial" panose="020B0604020202020204" pitchFamily="34" charset="0"/>
            </a:endParaRPr>
          </a:p>
        </p:txBody>
      </p:sp>
      <p:sp>
        <p:nvSpPr>
          <p:cNvPr id="41991" name="Прямоугольник 2"/>
          <p:cNvSpPr>
            <a:spLocks noChangeArrowheads="1"/>
          </p:cNvSpPr>
          <p:nvPr/>
        </p:nvSpPr>
        <p:spPr bwMode="auto">
          <a:xfrm>
            <a:off x="6488113" y="5992813"/>
            <a:ext cx="5724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hlinkClick r:id="rId3"/>
              </a:rPr>
              <a:t>Biomolecules</a:t>
            </a:r>
            <a:r>
              <a:rPr lang="en-US" altLang="ru-RU"/>
              <a:t>. 2020</a:t>
            </a:r>
            <a:r>
              <a:rPr lang="ru-RU" altLang="ru-RU"/>
              <a:t>.</a:t>
            </a:r>
            <a:r>
              <a:rPr lang="en-US" altLang="ru-RU"/>
              <a:t> 10(1):97.</a:t>
            </a:r>
            <a:r>
              <a:rPr lang="ru-RU" altLang="ru-RU"/>
              <a:t> </a:t>
            </a:r>
            <a:r>
              <a:rPr lang="en-US" altLang="ru-RU"/>
              <a:t>doi: </a:t>
            </a:r>
            <a:r>
              <a:rPr lang="en-US" altLang="ru-RU">
                <a:hlinkClick r:id="rId4"/>
              </a:rPr>
              <a:t>10.3390/biom10010097</a:t>
            </a:r>
            <a:endParaRPr lang="en-US" altLang="ru-RU"/>
          </a:p>
        </p:txBody>
      </p:sp>
      <p:sp>
        <p:nvSpPr>
          <p:cNvPr id="4" name="Прямоугольник 3"/>
          <p:cNvSpPr/>
          <p:nvPr/>
        </p:nvSpPr>
        <p:spPr>
          <a:xfrm>
            <a:off x="96838" y="5948363"/>
            <a:ext cx="6232525" cy="369887"/>
          </a:xfrm>
          <a:prstGeom prst="rect">
            <a:avLst/>
          </a:prstGeom>
        </p:spPr>
        <p:txBody>
          <a:bodyPr wrap="none">
            <a:spAutoFit/>
          </a:bodyPr>
          <a:lstStyle/>
          <a:p>
            <a:pPr eaLnBrk="1" fontAlgn="auto" hangingPunct="1">
              <a:spcBef>
                <a:spcPts val="0"/>
              </a:spcBef>
              <a:spcAft>
                <a:spcPts val="0"/>
              </a:spcAft>
              <a:defRPr/>
            </a:pPr>
            <a:r>
              <a:rPr lang="en-US" dirty="0">
                <a:latin typeface="+mn-lt"/>
              </a:rPr>
              <a:t>FEBS Letters</a:t>
            </a:r>
            <a:r>
              <a:rPr lang="ru-RU" dirty="0">
                <a:latin typeface="+mn-lt"/>
              </a:rPr>
              <a:t>. </a:t>
            </a:r>
            <a:r>
              <a:rPr lang="en-US" dirty="0">
                <a:latin typeface="+mn-lt"/>
              </a:rPr>
              <a:t>2016</a:t>
            </a:r>
            <a:r>
              <a:rPr lang="ru-RU" dirty="0">
                <a:latin typeface="+mn-lt"/>
              </a:rPr>
              <a:t>.</a:t>
            </a:r>
            <a:r>
              <a:rPr lang="en-US" dirty="0">
                <a:latin typeface="+mn-lt"/>
              </a:rPr>
              <a:t> 590</a:t>
            </a:r>
            <a:r>
              <a:rPr lang="ru-RU" dirty="0">
                <a:latin typeface="+mn-lt"/>
              </a:rPr>
              <a:t>:</a:t>
            </a:r>
            <a:r>
              <a:rPr lang="en-US" dirty="0" smtClean="0">
                <a:latin typeface="+mn-lt"/>
              </a:rPr>
              <a:t>655</a:t>
            </a:r>
            <a:r>
              <a:rPr lang="ru-RU" dirty="0" smtClean="0">
                <a:latin typeface="+mn-lt"/>
              </a:rPr>
              <a:t>-</a:t>
            </a:r>
            <a:r>
              <a:rPr lang="en-US" dirty="0" smtClean="0">
                <a:latin typeface="+mn-lt"/>
              </a:rPr>
              <a:t>660</a:t>
            </a:r>
            <a:r>
              <a:rPr lang="ru-RU" dirty="0">
                <a:latin typeface="+mn-lt"/>
              </a:rPr>
              <a:t>. </a:t>
            </a:r>
            <a:r>
              <a:rPr lang="en-US" dirty="0">
                <a:latin typeface="+mn-lt"/>
              </a:rPr>
              <a:t>doi:</a:t>
            </a:r>
            <a:r>
              <a:rPr lang="en-US" dirty="0">
                <a:solidFill>
                  <a:schemeClr val="accent1">
                    <a:lumMod val="50000"/>
                  </a:schemeClr>
                </a:solidFill>
                <a:latin typeface="+mn-lt"/>
              </a:rPr>
              <a:t>10.1002/1873-3468.12098</a:t>
            </a:r>
            <a:endParaRPr lang="ru-RU" dirty="0">
              <a:solidFill>
                <a:schemeClr val="accent1">
                  <a:lumMod val="50000"/>
                </a:schemeClr>
              </a:solidFill>
              <a:latin typeface="+mn-lt"/>
            </a:endParaRPr>
          </a:p>
        </p:txBody>
      </p:sp>
      <p:sp>
        <p:nvSpPr>
          <p:cNvPr id="6" name="Прямоугольник 5"/>
          <p:cNvSpPr/>
          <p:nvPr/>
        </p:nvSpPr>
        <p:spPr>
          <a:xfrm>
            <a:off x="1227138" y="6405563"/>
            <a:ext cx="8382000" cy="368300"/>
          </a:xfrm>
          <a:prstGeom prst="rect">
            <a:avLst/>
          </a:prstGeom>
        </p:spPr>
        <p:txBody>
          <a:bodyPr>
            <a:spAutoFit/>
          </a:bodyPr>
          <a:lstStyle/>
          <a:p>
            <a:pPr eaLnBrk="1" fontAlgn="auto" hangingPunct="1">
              <a:spcBef>
                <a:spcPts val="0"/>
              </a:spcBef>
              <a:spcAft>
                <a:spcPts val="0"/>
              </a:spcAft>
              <a:defRPr/>
            </a:pPr>
            <a:r>
              <a:rPr lang="en-US" dirty="0">
                <a:latin typeface="+mn-lt"/>
              </a:rPr>
              <a:t>Acta </a:t>
            </a:r>
            <a:r>
              <a:rPr lang="en-US" dirty="0" err="1">
                <a:latin typeface="+mn-lt"/>
              </a:rPr>
              <a:t>Cryst</a:t>
            </a:r>
            <a:r>
              <a:rPr lang="en-US" dirty="0">
                <a:latin typeface="+mn-lt"/>
              </a:rPr>
              <a:t>.</a:t>
            </a:r>
            <a:r>
              <a:rPr lang="ru-RU" dirty="0">
                <a:latin typeface="+mn-lt"/>
              </a:rPr>
              <a:t> </a:t>
            </a:r>
            <a:r>
              <a:rPr lang="en-US" dirty="0">
                <a:latin typeface="+mn-lt"/>
              </a:rPr>
              <a:t>2017. D73</a:t>
            </a:r>
            <a:r>
              <a:rPr lang="ru-RU" dirty="0">
                <a:latin typeface="+mn-lt"/>
              </a:rPr>
              <a:t>:</a:t>
            </a:r>
            <a:r>
              <a:rPr lang="en-US" dirty="0">
                <a:latin typeface="+mn-lt"/>
              </a:rPr>
              <a:t>509</a:t>
            </a:r>
            <a:r>
              <a:rPr lang="ru-RU" dirty="0">
                <a:latin typeface="+mn-lt"/>
              </a:rPr>
              <a:t>-</a:t>
            </a:r>
            <a:r>
              <a:rPr lang="en-US" dirty="0">
                <a:latin typeface="+mn-lt"/>
              </a:rPr>
              <a:t>521</a:t>
            </a:r>
            <a:r>
              <a:rPr lang="ru-RU" dirty="0">
                <a:latin typeface="+mn-lt"/>
              </a:rPr>
              <a:t>. </a:t>
            </a:r>
            <a:r>
              <a:rPr lang="en-US" dirty="0">
                <a:latin typeface="+mn-lt"/>
              </a:rPr>
              <a:t> </a:t>
            </a:r>
            <a:r>
              <a:rPr lang="en-US" dirty="0">
                <a:solidFill>
                  <a:schemeClr val="accent1">
                    <a:lumMod val="50000"/>
                  </a:schemeClr>
                </a:solidFill>
                <a:latin typeface="+mn-lt"/>
              </a:rPr>
              <a:t>https://doi.org/10.1107/S2059798317007446</a:t>
            </a:r>
            <a:endParaRPr lang="ru-RU" dirty="0">
              <a:solidFill>
                <a:schemeClr val="accent1">
                  <a:lumMod val="50000"/>
                </a:schemeClr>
              </a:solidFill>
              <a:latin typeface="+mn-lt"/>
            </a:endParaRPr>
          </a:p>
        </p:txBody>
      </p:sp>
      <p:sp>
        <p:nvSpPr>
          <p:cNvPr id="41994" name="Прямоугольник 7"/>
          <p:cNvSpPr>
            <a:spLocks noChangeArrowheads="1"/>
          </p:cNvSpPr>
          <p:nvPr/>
        </p:nvSpPr>
        <p:spPr bwMode="auto">
          <a:xfrm>
            <a:off x="2841625" y="5529263"/>
            <a:ext cx="6508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a:solidFill>
                  <a:srgbClr val="000000"/>
                </a:solidFill>
              </a:rPr>
              <a:t>Curr Opin Struct Biol</a:t>
            </a:r>
            <a:r>
              <a:rPr lang="ru-RU" altLang="ru-RU">
                <a:solidFill>
                  <a:srgbClr val="000000"/>
                </a:solidFill>
              </a:rPr>
              <a:t>.</a:t>
            </a:r>
            <a:r>
              <a:rPr lang="en-US" altLang="ru-RU">
                <a:solidFill>
                  <a:srgbClr val="000000"/>
                </a:solidFill>
              </a:rPr>
              <a:t> 2010</a:t>
            </a:r>
            <a:r>
              <a:rPr lang="ru-RU" altLang="ru-RU">
                <a:solidFill>
                  <a:srgbClr val="000000"/>
                </a:solidFill>
              </a:rPr>
              <a:t>.</a:t>
            </a:r>
            <a:r>
              <a:rPr lang="ru-RU" altLang="ru-RU"/>
              <a:t> 20:1-13.</a:t>
            </a:r>
            <a:r>
              <a:rPr lang="en-US" altLang="ru-RU">
                <a:solidFill>
                  <a:srgbClr val="000000"/>
                </a:solidFill>
              </a:rPr>
              <a:t> doi:</a:t>
            </a:r>
            <a:r>
              <a:rPr lang="en-US" altLang="ru-RU">
                <a:solidFill>
                  <a:srgbClr val="000066"/>
                </a:solidFill>
              </a:rPr>
              <a:t>10.1016/j.sbi.2010.01.005</a:t>
            </a:r>
            <a:endParaRPr lang="ru-RU" altLang="ru-RU"/>
          </a:p>
        </p:txBody>
      </p:sp>
      <p:sp>
        <p:nvSpPr>
          <p:cNvPr id="41995" name="Прямоугольник 9"/>
          <p:cNvSpPr>
            <a:spLocks noChangeArrowheads="1"/>
          </p:cNvSpPr>
          <p:nvPr/>
        </p:nvSpPr>
        <p:spPr bwMode="auto">
          <a:xfrm>
            <a:off x="5149850" y="2784475"/>
            <a:ext cx="536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ru-RU" b="1">
                <a:solidFill>
                  <a:schemeClr val="bg1"/>
                </a:solidFill>
              </a:rPr>
              <a:t>PTC</a:t>
            </a:r>
            <a:endParaRPr lang="ru-RU" altLang="ru-RU">
              <a:solidFill>
                <a:schemeClr val="bg1"/>
              </a:solidFill>
            </a:endParaRPr>
          </a:p>
        </p:txBody>
      </p:sp>
    </p:spTree>
    <p:extLst>
      <p:ext uri="{BB962C8B-B14F-4D97-AF65-F5344CB8AC3E}">
        <p14:creationId xmlns:p14="http://schemas.microsoft.com/office/powerpoint/2010/main" val="1597892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MODayhoff_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17" y="2282824"/>
            <a:ext cx="4786081" cy="335303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Box 5"/>
          <p:cNvSpPr txBox="1">
            <a:spLocks noChangeArrowheads="1"/>
          </p:cNvSpPr>
          <p:nvPr/>
        </p:nvSpPr>
        <p:spPr bwMode="auto">
          <a:xfrm>
            <a:off x="1846715" y="5665063"/>
            <a:ext cx="235699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ru-RU" altLang="ru-RU" sz="2000" b="1" dirty="0"/>
              <a:t>Маргарет </a:t>
            </a:r>
            <a:r>
              <a:rPr lang="ru-RU" altLang="ru-RU" sz="2000" b="1" dirty="0" err="1"/>
              <a:t>Дейхофф</a:t>
            </a:r>
            <a:endParaRPr lang="ru-RU" altLang="ru-RU" sz="2000" b="1" dirty="0"/>
          </a:p>
          <a:p>
            <a:pPr algn="ctr" eaLnBrk="1" hangingPunct="1">
              <a:lnSpc>
                <a:spcPct val="100000"/>
              </a:lnSpc>
              <a:spcBef>
                <a:spcPct val="0"/>
              </a:spcBef>
              <a:buFontTx/>
              <a:buNone/>
            </a:pPr>
            <a:r>
              <a:rPr lang="en-US" altLang="ru-RU" sz="2000" b="1" dirty="0"/>
              <a:t>(1925 – 1983)</a:t>
            </a:r>
            <a:endParaRPr lang="ru-RU" altLang="ru-RU" sz="2000" b="1" dirty="0"/>
          </a:p>
        </p:txBody>
      </p:sp>
      <p:sp>
        <p:nvSpPr>
          <p:cNvPr id="52228" name="Rectangle 6"/>
          <p:cNvSpPr>
            <a:spLocks noChangeArrowheads="1"/>
          </p:cNvSpPr>
          <p:nvPr/>
        </p:nvSpPr>
        <p:spPr bwMode="auto">
          <a:xfrm>
            <a:off x="6537325" y="2992438"/>
            <a:ext cx="4114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80000"/>
              </a:lnSpc>
              <a:spcBef>
                <a:spcPct val="20000"/>
              </a:spcBef>
              <a:buFontTx/>
              <a:buChar char="•"/>
            </a:pPr>
            <a:r>
              <a:rPr lang="ru-RU" altLang="ru-RU" sz="1800">
                <a:latin typeface="Arial" panose="020B0604020202020204" pitchFamily="34" charset="0"/>
              </a:rPr>
              <a:t>Однобуквенный код аминокислот</a:t>
            </a:r>
          </a:p>
          <a:p>
            <a:pPr eaLnBrk="1" hangingPunct="1">
              <a:lnSpc>
                <a:spcPct val="80000"/>
              </a:lnSpc>
              <a:spcBef>
                <a:spcPct val="20000"/>
              </a:spcBef>
              <a:buFontTx/>
              <a:buNone/>
            </a:pPr>
            <a:r>
              <a:rPr lang="en-US" altLang="ru-RU" sz="1800">
                <a:latin typeface="Arial" panose="020B0604020202020204" pitchFamily="34" charset="0"/>
              </a:rPr>
              <a:t>	A,C,D,E,F,G,H…</a:t>
            </a:r>
          </a:p>
          <a:p>
            <a:pPr eaLnBrk="1" hangingPunct="1">
              <a:lnSpc>
                <a:spcPct val="80000"/>
              </a:lnSpc>
              <a:spcBef>
                <a:spcPct val="20000"/>
              </a:spcBef>
              <a:buFontTx/>
              <a:buNone/>
            </a:pPr>
            <a:endParaRPr lang="ru-RU" altLang="ru-RU" sz="1800">
              <a:latin typeface="Arial" panose="020B0604020202020204" pitchFamily="34" charset="0"/>
            </a:endParaRPr>
          </a:p>
          <a:p>
            <a:pPr eaLnBrk="1" hangingPunct="1">
              <a:lnSpc>
                <a:spcPct val="80000"/>
              </a:lnSpc>
              <a:spcBef>
                <a:spcPct val="20000"/>
              </a:spcBef>
              <a:buFontTx/>
              <a:buChar char="•"/>
            </a:pPr>
            <a:r>
              <a:rPr lang="ru-RU" altLang="ru-RU" sz="1800">
                <a:latin typeface="Arial" panose="020B0604020202020204" pitchFamily="34" charset="0"/>
              </a:rPr>
              <a:t>Матрицы аминокислотных замен </a:t>
            </a:r>
            <a:r>
              <a:rPr lang="en-US" altLang="ru-RU" sz="1800">
                <a:latin typeface="Arial" panose="020B0604020202020204" pitchFamily="34" charset="0"/>
              </a:rPr>
              <a:t>PAM (Point Accepted Mutation)</a:t>
            </a:r>
            <a:endParaRPr lang="ru-RU" altLang="ru-RU" sz="1800" b="1">
              <a:latin typeface="Arial" panose="020B0604020202020204" pitchFamily="34" charset="0"/>
            </a:endParaRPr>
          </a:p>
        </p:txBody>
      </p:sp>
      <p:sp>
        <p:nvSpPr>
          <p:cNvPr id="52229" name="Text Box 7"/>
          <p:cNvSpPr txBox="1">
            <a:spLocks noChangeArrowheads="1"/>
          </p:cNvSpPr>
          <p:nvPr/>
        </p:nvSpPr>
        <p:spPr bwMode="auto">
          <a:xfrm>
            <a:off x="8469313" y="2387600"/>
            <a:ext cx="9159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b="1" i="1"/>
              <a:t>1965</a:t>
            </a:r>
          </a:p>
        </p:txBody>
      </p:sp>
      <p:pic>
        <p:nvPicPr>
          <p:cNvPr id="52230" name="Рисунок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4506913"/>
            <a:ext cx="488632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Прямоугольник 4"/>
          <p:cNvSpPr>
            <a:spLocks noChangeArrowheads="1"/>
          </p:cNvSpPr>
          <p:nvPr/>
        </p:nvSpPr>
        <p:spPr bwMode="auto">
          <a:xfrm>
            <a:off x="6003925" y="5849938"/>
            <a:ext cx="6096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600"/>
              <a:t>In Proceedings of the Fall Joint Computer Conference, 1962, 262-274</a:t>
            </a:r>
            <a:endParaRPr lang="ru-RU" altLang="ru-RU" sz="1600"/>
          </a:p>
        </p:txBody>
      </p:sp>
      <p:sp>
        <p:nvSpPr>
          <p:cNvPr id="52232" name="Прямоугольник 5"/>
          <p:cNvSpPr>
            <a:spLocks noChangeArrowheads="1"/>
          </p:cNvSpPr>
          <p:nvPr/>
        </p:nvSpPr>
        <p:spPr bwMode="auto">
          <a:xfrm>
            <a:off x="0" y="6291263"/>
            <a:ext cx="12144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2400"/>
              <a:t>Dayhoff, M. O. 1965. Computer aids to protein sequence determination. J. Theor. Biol. 8: 97-112.</a:t>
            </a:r>
            <a:endParaRPr lang="ru-RU" altLang="ru-RU" sz="2400"/>
          </a:p>
        </p:txBody>
      </p:sp>
      <p:sp>
        <p:nvSpPr>
          <p:cNvPr id="52233" name="Прямоугольник 9"/>
          <p:cNvSpPr>
            <a:spLocks noChangeArrowheads="1"/>
          </p:cNvSpPr>
          <p:nvPr/>
        </p:nvSpPr>
        <p:spPr bwMode="auto">
          <a:xfrm>
            <a:off x="941388" y="76200"/>
            <a:ext cx="105537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latin typeface="Arial-BoldMT"/>
              </a:rPr>
              <a:t>Выравнивание полипептидных последовательностей</a:t>
            </a:r>
          </a:p>
          <a:p>
            <a:pPr eaLnBrk="1" hangingPunct="1">
              <a:lnSpc>
                <a:spcPct val="100000"/>
              </a:lnSpc>
              <a:spcBef>
                <a:spcPct val="0"/>
              </a:spcBef>
              <a:buFontTx/>
              <a:buNone/>
            </a:pPr>
            <a:r>
              <a:rPr lang="ru-RU" altLang="ru-RU" sz="2000" b="1">
                <a:latin typeface="Arial-BoldMT"/>
              </a:rPr>
              <a:t>Отличия от выравнивания нуклеотидных последовательностей:</a:t>
            </a:r>
          </a:p>
          <a:p>
            <a:pPr eaLnBrk="1" hangingPunct="1">
              <a:lnSpc>
                <a:spcPct val="100000"/>
              </a:lnSpc>
              <a:spcBef>
                <a:spcPct val="0"/>
              </a:spcBef>
              <a:buFontTx/>
              <a:buNone/>
            </a:pPr>
            <a:r>
              <a:rPr lang="ru-RU" altLang="ru-RU" sz="1800">
                <a:latin typeface="ArialMT"/>
              </a:rPr>
              <a:t>1) Большее число символов в последовательности</a:t>
            </a:r>
          </a:p>
          <a:p>
            <a:pPr eaLnBrk="1" hangingPunct="1">
              <a:lnSpc>
                <a:spcPct val="100000"/>
              </a:lnSpc>
              <a:spcBef>
                <a:spcPct val="0"/>
              </a:spcBef>
              <a:buFontTx/>
              <a:buNone/>
            </a:pPr>
            <a:r>
              <a:rPr lang="ru-RU" altLang="ru-RU" sz="1800">
                <a:latin typeface="ArialMT"/>
              </a:rPr>
              <a:t>2) Учет способов, с помощью которых одна аминокислота может быть</a:t>
            </a:r>
            <a:r>
              <a:rPr lang="en-US" altLang="ru-RU" sz="1800">
                <a:latin typeface="ArialMT"/>
              </a:rPr>
              <a:t> </a:t>
            </a:r>
            <a:r>
              <a:rPr lang="ru-RU" altLang="ru-RU" sz="1800">
                <a:latin typeface="ArialMT"/>
              </a:rPr>
              <a:t>заменена на другую</a:t>
            </a:r>
            <a:endParaRPr lang="en-US" altLang="ru-RU" sz="1800">
              <a:latin typeface="ArialMT"/>
            </a:endParaRPr>
          </a:p>
          <a:p>
            <a:pPr eaLnBrk="1" hangingPunct="1">
              <a:lnSpc>
                <a:spcPct val="100000"/>
              </a:lnSpc>
              <a:spcBef>
                <a:spcPct val="0"/>
              </a:spcBef>
              <a:buFontTx/>
              <a:buNone/>
            </a:pPr>
            <a:endParaRPr lang="ru-RU" altLang="ru-RU" sz="1800">
              <a:latin typeface="ArialMT"/>
            </a:endParaRPr>
          </a:p>
          <a:p>
            <a:pPr eaLnBrk="1" hangingPunct="1">
              <a:lnSpc>
                <a:spcPct val="100000"/>
              </a:lnSpc>
              <a:spcBef>
                <a:spcPct val="0"/>
              </a:spcBef>
              <a:buFontTx/>
              <a:buNone/>
            </a:pPr>
            <a:r>
              <a:rPr lang="ru-RU" altLang="ru-RU" sz="1800">
                <a:latin typeface="ArialMT"/>
              </a:rPr>
              <a:t>Цистеин (UGU) -&gt; тирозин (UAU) (минимальное мутационное расстояние = 1)</a:t>
            </a:r>
          </a:p>
          <a:p>
            <a:pPr eaLnBrk="1" hangingPunct="1">
              <a:lnSpc>
                <a:spcPct val="100000"/>
              </a:lnSpc>
              <a:spcBef>
                <a:spcPct val="0"/>
              </a:spcBef>
              <a:buFontTx/>
              <a:buNone/>
            </a:pPr>
            <a:r>
              <a:rPr lang="ru-RU" altLang="ru-RU" sz="1800">
                <a:latin typeface="ArialMT"/>
              </a:rPr>
              <a:t>Цистеин (UGU) -&gt; метионин (AUG) (минимальное мутационное расстояние = 3)</a:t>
            </a:r>
            <a:endParaRPr lang="ru-RU" altLang="ru-RU" sz="1800"/>
          </a:p>
        </p:txBody>
      </p:sp>
    </p:spTree>
    <p:extLst>
      <p:ext uri="{BB962C8B-B14F-4D97-AF65-F5344CB8AC3E}">
        <p14:creationId xmlns:p14="http://schemas.microsoft.com/office/powerpoint/2010/main" val="3588579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131763"/>
            <a:ext cx="8810625"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2569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778000" y="274638"/>
            <a:ext cx="6184900" cy="1325562"/>
          </a:xfrm>
        </p:spPr>
        <p:txBody>
          <a:bodyPr/>
          <a:lstStyle/>
          <a:p>
            <a:pPr eaLnBrk="1" hangingPunct="1"/>
            <a:r>
              <a:rPr lang="ru-RU" altLang="ru-RU" dirty="0" smtClean="0">
                <a:effectLst>
                  <a:outerShdw blurRad="38100" dist="38100" dir="2700000" algn="tl">
                    <a:srgbClr val="000000">
                      <a:alpha val="43137"/>
                    </a:srgbClr>
                  </a:outerShdw>
                </a:effectLst>
              </a:rPr>
              <a:t>Первый </a:t>
            </a:r>
            <a:r>
              <a:rPr lang="en-US" altLang="ru-RU" dirty="0" smtClean="0">
                <a:effectLst>
                  <a:outerShdw blurRad="38100" dist="38100" dir="2700000" algn="tl">
                    <a:srgbClr val="000000">
                      <a:alpha val="43137"/>
                    </a:srgbClr>
                  </a:outerShdw>
                </a:effectLst>
              </a:rPr>
              <a:t>“</a:t>
            </a:r>
            <a:r>
              <a:rPr lang="ru-RU" altLang="ru-RU" dirty="0" smtClean="0">
                <a:effectLst>
                  <a:outerShdw blurRad="38100" dist="38100" dir="2700000" algn="tl">
                    <a:srgbClr val="000000">
                      <a:alpha val="43137"/>
                    </a:srgbClr>
                  </a:outerShdw>
                </a:effectLst>
              </a:rPr>
              <a:t>банк данных</a:t>
            </a:r>
            <a:r>
              <a:rPr lang="en-US" altLang="ru-RU" dirty="0" smtClean="0">
                <a:effectLst>
                  <a:outerShdw blurRad="38100" dist="38100" dir="2700000" algn="tl">
                    <a:srgbClr val="000000">
                      <a:alpha val="43137"/>
                    </a:srgbClr>
                  </a:outerShdw>
                </a:effectLst>
              </a:rPr>
              <a:t>”</a:t>
            </a:r>
            <a:endParaRPr lang="ru-RU" altLang="ru-RU" dirty="0" smtClean="0">
              <a:effectLst>
                <a:outerShdw blurRad="38100" dist="38100" dir="2700000" algn="tl">
                  <a:srgbClr val="000000">
                    <a:alpha val="43137"/>
                  </a:srgbClr>
                </a:outerShdw>
              </a:effectLst>
            </a:endParaRPr>
          </a:p>
        </p:txBody>
      </p:sp>
      <p:pic>
        <p:nvPicPr>
          <p:cNvPr id="55299" name="Picture 4" descr="Atlas1965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0" y="1498600"/>
            <a:ext cx="334168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6"/>
          <p:cNvSpPr>
            <a:spLocks noChangeArrowheads="1"/>
          </p:cNvSpPr>
          <p:nvPr/>
        </p:nvSpPr>
        <p:spPr bwMode="auto">
          <a:xfrm>
            <a:off x="8616950" y="1700213"/>
            <a:ext cx="15922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400" b="1" i="1"/>
              <a:t>1965</a:t>
            </a:r>
            <a:r>
              <a:rPr lang="en-US" altLang="ru-RU" sz="2400" b="1" i="1"/>
              <a:t> </a:t>
            </a:r>
            <a:r>
              <a:rPr lang="ru-RU" altLang="ru-RU" sz="2400" b="1" i="1"/>
              <a:t>-1978</a:t>
            </a:r>
          </a:p>
        </p:txBody>
      </p:sp>
      <p:sp>
        <p:nvSpPr>
          <p:cNvPr id="55301" name="Text Box 7"/>
          <p:cNvSpPr txBox="1">
            <a:spLocks noChangeArrowheads="1"/>
          </p:cNvSpPr>
          <p:nvPr/>
        </p:nvSpPr>
        <p:spPr bwMode="auto">
          <a:xfrm>
            <a:off x="2154238" y="6156325"/>
            <a:ext cx="86026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a:t>Первая версия атласа содержала описание </a:t>
            </a:r>
            <a:r>
              <a:rPr lang="ru-RU" altLang="ru-RU" sz="2000" b="1"/>
              <a:t>65 !</a:t>
            </a:r>
            <a:r>
              <a:rPr lang="ru-RU" altLang="ru-RU" sz="2000"/>
              <a:t> последовательностей белков</a:t>
            </a:r>
          </a:p>
        </p:txBody>
      </p:sp>
    </p:spTree>
    <p:extLst>
      <p:ext uri="{BB962C8B-B14F-4D97-AF65-F5344CB8AC3E}">
        <p14:creationId xmlns:p14="http://schemas.microsoft.com/office/powerpoint/2010/main" val="129177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060450" y="0"/>
            <a:ext cx="10420350" cy="557213"/>
          </a:xfrm>
        </p:spPr>
        <p:txBody>
          <a:bodyPr/>
          <a:lstStyle/>
          <a:p>
            <a:pPr eaLnBrk="1" hangingPunct="1"/>
            <a:r>
              <a:rPr lang="ru-RU" altLang="ru-RU" sz="2800" b="1" smtClean="0">
                <a:latin typeface="Times New Roman" panose="02020603050405020304" pitchFamily="18" charset="0"/>
              </a:rPr>
              <a:t>Основные алгоритмы построения филогенетических деревьев</a:t>
            </a:r>
          </a:p>
        </p:txBody>
      </p:sp>
      <p:sp>
        <p:nvSpPr>
          <p:cNvPr id="57347" name="Rectangle 3"/>
          <p:cNvSpPr>
            <a:spLocks noGrp="1" noChangeArrowheads="1"/>
          </p:cNvSpPr>
          <p:nvPr>
            <p:ph type="body" sz="half" idx="1"/>
          </p:nvPr>
        </p:nvSpPr>
        <p:spPr>
          <a:xfrm>
            <a:off x="342900" y="563563"/>
            <a:ext cx="11620500" cy="2309812"/>
          </a:xfrm>
          <a:extLst>
            <a:ext uri="{91240B29-F687-4F45-9708-019B960494DF}">
              <a14:hiddenLine xmlns:a14="http://schemas.microsoft.com/office/drawing/2010/main" w="88900">
                <a:solidFill>
                  <a:srgbClr val="FFFF99"/>
                </a:solidFill>
                <a:miter lim="800000"/>
                <a:headEnd/>
                <a:tailEnd/>
              </a14:hiddenLine>
            </a:ext>
          </a:extLst>
        </p:spPr>
        <p:txBody>
          <a:bodyPr>
            <a:normAutofit lnSpcReduction="10000"/>
          </a:bodyPr>
          <a:lstStyle/>
          <a:p>
            <a:pPr algn="just" eaLnBrk="1" hangingPunct="1">
              <a:lnSpc>
                <a:spcPct val="80000"/>
              </a:lnSpc>
              <a:buFontTx/>
              <a:buNone/>
            </a:pPr>
            <a:r>
              <a:rPr lang="ru-RU" altLang="ru-RU" sz="1800" b="1" dirty="0" smtClean="0">
                <a:latin typeface="Times New Roman" panose="02020603050405020304" pitchFamily="18" charset="0"/>
              </a:rPr>
              <a:t>    </a:t>
            </a:r>
            <a:r>
              <a:rPr lang="ru-RU" altLang="ru-RU" sz="2000" b="1" dirty="0" smtClean="0"/>
              <a:t>Методы, основанные на оценке расстояний (матричные методы):</a:t>
            </a:r>
            <a:r>
              <a:rPr lang="ru-RU" altLang="ru-RU" sz="1800" b="1" dirty="0" smtClean="0">
                <a:latin typeface="Times New Roman" panose="02020603050405020304" pitchFamily="18" charset="0"/>
              </a:rPr>
              <a:t> </a:t>
            </a:r>
            <a:r>
              <a:rPr lang="ru-RU" altLang="ru-RU" sz="1800" dirty="0" smtClean="0">
                <a:latin typeface="Times New Roman" panose="02020603050405020304" pitchFamily="18" charset="0"/>
              </a:rPr>
              <a:t>Вычисляются эволюционные расстояния между всеми листьями (</a:t>
            </a:r>
            <a:r>
              <a:rPr lang="ru-RU" altLang="ru-RU" sz="1800" dirty="0" err="1" smtClean="0">
                <a:latin typeface="Times New Roman" panose="02020603050405020304" pitchFamily="18" charset="0"/>
              </a:rPr>
              <a:t>OTUs</a:t>
            </a:r>
            <a:r>
              <a:rPr lang="ru-RU" altLang="ru-RU" sz="1800" dirty="0" smtClean="0">
                <a:latin typeface="Times New Roman" panose="02020603050405020304" pitchFamily="18" charset="0"/>
              </a:rPr>
              <a:t>) и строится дерево, в котором расстояния между вершинами наилучшим образом соответствуют матрице попарных расстояний.</a:t>
            </a:r>
          </a:p>
          <a:p>
            <a:pPr algn="just" eaLnBrk="1" hangingPunct="1">
              <a:lnSpc>
                <a:spcPct val="80000"/>
              </a:lnSpc>
            </a:pPr>
            <a:r>
              <a:rPr lang="en-US" altLang="ru-RU" sz="1800" b="1" dirty="0" smtClean="0">
                <a:latin typeface="Times New Roman" panose="02020603050405020304" pitchFamily="18" charset="0"/>
                <a:cs typeface="Times New Roman" panose="02020603050405020304" pitchFamily="18" charset="0"/>
              </a:rPr>
              <a:t>UPGMA</a:t>
            </a:r>
            <a:r>
              <a:rPr lang="ru-RU" altLang="ru-RU" sz="1800" b="1" dirty="0" smtClean="0">
                <a:latin typeface="Times New Roman" panose="02020603050405020304" pitchFamily="18" charset="0"/>
                <a:cs typeface="Times New Roman" panose="02020603050405020304" pitchFamily="18" charset="0"/>
              </a:rPr>
              <a:t> </a:t>
            </a:r>
            <a:r>
              <a:rPr lang="ru-RU" altLang="ru-RU" sz="1800" dirty="0" smtClean="0">
                <a:latin typeface="Times New Roman" panose="02020603050405020304" pitchFamily="18" charset="0"/>
                <a:cs typeface="Times New Roman" panose="02020603050405020304" pitchFamily="18" charset="0"/>
              </a:rPr>
              <a:t>(</a:t>
            </a:r>
            <a:r>
              <a:rPr lang="ru-RU" altLang="ru-RU" sz="1800" dirty="0" err="1" smtClean="0">
                <a:latin typeface="Times New Roman" panose="02020603050405020304" pitchFamily="18" charset="0"/>
                <a:cs typeface="Times New Roman" panose="02020603050405020304" pitchFamily="18" charset="0"/>
              </a:rPr>
              <a:t>Unweighted</a:t>
            </a:r>
            <a:r>
              <a:rPr lang="ru-RU" altLang="ru-RU" sz="1800" dirty="0" smtClean="0">
                <a:latin typeface="Times New Roman" panose="02020603050405020304" pitchFamily="18" charset="0"/>
                <a:cs typeface="Times New Roman" panose="02020603050405020304" pitchFamily="18" charset="0"/>
              </a:rPr>
              <a:t> </a:t>
            </a:r>
            <a:r>
              <a:rPr lang="ru-RU" altLang="ru-RU" sz="1800" dirty="0" err="1" smtClean="0">
                <a:latin typeface="Times New Roman" panose="02020603050405020304" pitchFamily="18" charset="0"/>
                <a:cs typeface="Times New Roman" panose="02020603050405020304" pitchFamily="18" charset="0"/>
              </a:rPr>
              <a:t>pair-group</a:t>
            </a:r>
            <a:r>
              <a:rPr lang="ru-RU" altLang="ru-RU" sz="1800" dirty="0" smtClean="0">
                <a:latin typeface="Times New Roman" panose="02020603050405020304" pitchFamily="18" charset="0"/>
                <a:cs typeface="Times New Roman" panose="02020603050405020304" pitchFamily="18" charset="0"/>
              </a:rPr>
              <a:t> </a:t>
            </a:r>
            <a:r>
              <a:rPr lang="ru-RU" altLang="ru-RU" sz="1800" dirty="0" err="1" smtClean="0">
                <a:latin typeface="Times New Roman" panose="02020603050405020304" pitchFamily="18" charset="0"/>
                <a:cs typeface="Times New Roman" panose="02020603050405020304" pitchFamily="18" charset="0"/>
              </a:rPr>
              <a:t>method</a:t>
            </a:r>
            <a:r>
              <a:rPr lang="ru-RU" altLang="ru-RU" sz="1800" dirty="0" smtClean="0">
                <a:latin typeface="Times New Roman" panose="02020603050405020304" pitchFamily="18" charset="0"/>
                <a:cs typeface="Times New Roman" panose="02020603050405020304" pitchFamily="18" charset="0"/>
              </a:rPr>
              <a:t> </a:t>
            </a:r>
            <a:r>
              <a:rPr lang="ru-RU" altLang="ru-RU" sz="1800" dirty="0" err="1" smtClean="0">
                <a:latin typeface="Times New Roman" panose="02020603050405020304" pitchFamily="18" charset="0"/>
                <a:cs typeface="Times New Roman" panose="02020603050405020304" pitchFamily="18" charset="0"/>
              </a:rPr>
              <a:t>using</a:t>
            </a:r>
            <a:r>
              <a:rPr lang="ru-RU" altLang="ru-RU" sz="1800" dirty="0" smtClean="0">
                <a:latin typeface="Times New Roman" panose="02020603050405020304" pitchFamily="18" charset="0"/>
                <a:cs typeface="Times New Roman" panose="02020603050405020304" pitchFamily="18" charset="0"/>
              </a:rPr>
              <a:t> </a:t>
            </a:r>
            <a:r>
              <a:rPr lang="ru-RU" altLang="ru-RU" sz="1800" dirty="0" err="1" smtClean="0">
                <a:latin typeface="Times New Roman" panose="02020603050405020304" pitchFamily="18" charset="0"/>
                <a:cs typeface="Times New Roman" panose="02020603050405020304" pitchFamily="18" charset="0"/>
              </a:rPr>
              <a:t>arithmetic</a:t>
            </a:r>
            <a:r>
              <a:rPr lang="ru-RU" altLang="ru-RU" sz="1800" dirty="0" smtClean="0">
                <a:latin typeface="Times New Roman" panose="02020603050405020304" pitchFamily="18" charset="0"/>
                <a:cs typeface="Times New Roman" panose="02020603050405020304" pitchFamily="18" charset="0"/>
              </a:rPr>
              <a:t> </a:t>
            </a:r>
            <a:r>
              <a:rPr lang="ru-RU" altLang="ru-RU" sz="1800" dirty="0" err="1" smtClean="0">
                <a:latin typeface="Times New Roman" panose="02020603050405020304" pitchFamily="18" charset="0"/>
                <a:cs typeface="Times New Roman" panose="02020603050405020304" pitchFamily="18" charset="0"/>
              </a:rPr>
              <a:t>averages</a:t>
            </a:r>
            <a:r>
              <a:rPr lang="ru-RU" altLang="ru-RU" sz="1800" dirty="0" smtClean="0">
                <a:latin typeface="Times New Roman" panose="02020603050405020304" pitchFamily="18" charset="0"/>
                <a:cs typeface="Times New Roman" panose="02020603050405020304" pitchFamily="18" charset="0"/>
              </a:rPr>
              <a:t>)</a:t>
            </a:r>
            <a:r>
              <a:rPr lang="en-US" altLang="ru-RU" sz="1800" b="1" dirty="0" smtClean="0">
                <a:latin typeface="Times New Roman" panose="02020603050405020304" pitchFamily="18" charset="0"/>
                <a:cs typeface="Times New Roman" panose="02020603050405020304" pitchFamily="18" charset="0"/>
              </a:rPr>
              <a:t> </a:t>
            </a:r>
          </a:p>
          <a:p>
            <a:pPr algn="just" eaLnBrk="1" hangingPunct="1">
              <a:lnSpc>
                <a:spcPct val="80000"/>
              </a:lnSpc>
            </a:pPr>
            <a:r>
              <a:rPr lang="en-US" altLang="zh-CN" sz="1800" b="1" dirty="0" smtClean="0">
                <a:latin typeface="Times New Roman" panose="02020603050405020304" pitchFamily="18" charset="0"/>
                <a:cs typeface="等线"/>
              </a:rPr>
              <a:t>Neighbor-joining</a:t>
            </a:r>
          </a:p>
          <a:p>
            <a:pPr algn="just" eaLnBrk="1" hangingPunct="1">
              <a:lnSpc>
                <a:spcPct val="80000"/>
              </a:lnSpc>
            </a:pPr>
            <a:r>
              <a:rPr lang="ru-RU" altLang="ru-RU" sz="1800" b="1" dirty="0" smtClean="0">
                <a:latin typeface="Times New Roman" panose="02020603050405020304" pitchFamily="18" charset="0"/>
              </a:rPr>
              <a:t>Минимальная эволюция</a:t>
            </a:r>
          </a:p>
          <a:p>
            <a:pPr algn="just" eaLnBrk="1" hangingPunct="1">
              <a:lnSpc>
                <a:spcPct val="80000"/>
              </a:lnSpc>
            </a:pPr>
            <a:r>
              <a:rPr lang="ru-RU" altLang="ru-RU" sz="1800" dirty="0" smtClean="0">
                <a:latin typeface="Times New Roman" panose="02020603050405020304" pitchFamily="18" charset="0"/>
              </a:rPr>
              <a:t>Квартеты («топологический»)</a:t>
            </a:r>
          </a:p>
          <a:p>
            <a:pPr algn="just" eaLnBrk="1" hangingPunct="1">
              <a:lnSpc>
                <a:spcPct val="80000"/>
              </a:lnSpc>
            </a:pPr>
            <a:r>
              <a:rPr lang="ru-RU" altLang="ru-RU" sz="1800" dirty="0" smtClean="0">
                <a:latin typeface="Times New Roman" panose="02020603050405020304" pitchFamily="18" charset="0"/>
              </a:rPr>
              <a:t>...</a:t>
            </a:r>
            <a:endParaRPr lang="ru-RU" altLang="ru-RU" sz="1800" dirty="0" smtClean="0">
              <a:latin typeface="Times New Roman" panose="02020603050405020304" pitchFamily="18" charset="0"/>
              <a:ea typeface="SimSun" panose="02010600030101010101" pitchFamily="2" charset="-122"/>
            </a:endParaRPr>
          </a:p>
        </p:txBody>
      </p:sp>
      <p:sp>
        <p:nvSpPr>
          <p:cNvPr id="57348" name="Rectangle 4"/>
          <p:cNvSpPr>
            <a:spLocks noGrp="1" noChangeArrowheads="1"/>
          </p:cNvSpPr>
          <p:nvPr>
            <p:ph type="body" sz="half" idx="2"/>
          </p:nvPr>
        </p:nvSpPr>
        <p:spPr>
          <a:xfrm>
            <a:off x="342900" y="3255963"/>
            <a:ext cx="11137900" cy="1033462"/>
          </a:xfrm>
          <a:extLst>
            <a:ext uri="{91240B29-F687-4F45-9708-019B960494DF}">
              <a14:hiddenLine xmlns:a14="http://schemas.microsoft.com/office/drawing/2010/main" w="34925">
                <a:solidFill>
                  <a:schemeClr val="bg1"/>
                </a:solidFill>
                <a:miter lim="800000"/>
                <a:headEnd/>
                <a:tailEnd/>
              </a14:hiddenLine>
            </a:ext>
          </a:extLst>
        </p:spPr>
        <p:txBody>
          <a:bodyPr/>
          <a:lstStyle/>
          <a:p>
            <a:pPr marL="0" indent="0" algn="just" defTabSz="220663" eaLnBrk="1" hangingPunct="1">
              <a:lnSpc>
                <a:spcPct val="80000"/>
              </a:lnSpc>
              <a:buFont typeface="Arial" panose="020B0604020202020204" pitchFamily="34" charset="0"/>
              <a:buNone/>
              <a:tabLst>
                <a:tab pos="2686050" algn="l"/>
              </a:tabLst>
            </a:pPr>
            <a:r>
              <a:rPr lang="ru-RU" altLang="zh-CN" sz="1800" b="1" dirty="0" smtClean="0">
                <a:latin typeface="Times New Roman" panose="02020603050405020304" pitchFamily="18" charset="0"/>
                <a:cs typeface="等线"/>
              </a:rPr>
              <a:t>Наибольшего правдоподобия, </a:t>
            </a:r>
            <a:r>
              <a:rPr lang="en-US" altLang="zh-CN" sz="1800" b="1" dirty="0" smtClean="0">
                <a:latin typeface="Times New Roman" panose="02020603050405020304" pitchFamily="18" charset="0"/>
                <a:cs typeface="等线"/>
              </a:rPr>
              <a:t>Maximal likelihood</a:t>
            </a:r>
            <a:r>
              <a:rPr lang="ru-RU" altLang="zh-CN" sz="1800" b="1" dirty="0" smtClean="0">
                <a:latin typeface="Times New Roman" panose="02020603050405020304" pitchFamily="18" charset="0"/>
                <a:cs typeface="等线"/>
              </a:rPr>
              <a:t>,</a:t>
            </a:r>
            <a:r>
              <a:rPr lang="en-US" altLang="zh-CN" sz="1800" b="1" dirty="0" smtClean="0">
                <a:latin typeface="Times New Roman" panose="02020603050405020304" pitchFamily="18" charset="0"/>
                <a:cs typeface="等线"/>
              </a:rPr>
              <a:t> </a:t>
            </a:r>
            <a:r>
              <a:rPr lang="en-US" altLang="ru-RU" sz="1800" b="1" dirty="0" smtClean="0">
                <a:latin typeface="Times New Roman" panose="02020603050405020304" pitchFamily="18" charset="0"/>
              </a:rPr>
              <a:t>ML</a:t>
            </a:r>
            <a:endParaRPr lang="ru-RU" altLang="ru-RU" sz="1800" b="1" dirty="0" smtClean="0">
              <a:latin typeface="Times New Roman" panose="02020603050405020304" pitchFamily="18" charset="0"/>
            </a:endParaRPr>
          </a:p>
          <a:p>
            <a:pPr marL="0" indent="0" algn="just" defTabSz="220663" eaLnBrk="1" hangingPunct="1">
              <a:lnSpc>
                <a:spcPct val="80000"/>
              </a:lnSpc>
              <a:buFont typeface="Arial" panose="020B0604020202020204" pitchFamily="34" charset="0"/>
              <a:buNone/>
              <a:tabLst>
                <a:tab pos="2686050" algn="l"/>
              </a:tabLst>
            </a:pPr>
            <a:r>
              <a:rPr lang="ru-RU" altLang="ru-RU" sz="1800" b="1" dirty="0" smtClean="0">
                <a:latin typeface="Times New Roman" panose="02020603050405020304" pitchFamily="18" charset="0"/>
              </a:rPr>
              <a:t> </a:t>
            </a:r>
            <a:r>
              <a:rPr lang="ru-RU" altLang="ru-RU" sz="1800" dirty="0" smtClean="0">
                <a:latin typeface="Times New Roman" panose="02020603050405020304" pitchFamily="18" charset="0"/>
              </a:rPr>
              <a:t>Используется модель эволюции и строится дерево, которое наиболее правдоподобно при данной модели</a:t>
            </a:r>
          </a:p>
          <a:p>
            <a:pPr marL="0" indent="0" algn="just" defTabSz="220663" eaLnBrk="1" hangingPunct="1">
              <a:lnSpc>
                <a:spcPct val="80000"/>
              </a:lnSpc>
              <a:buFont typeface="Arial" panose="020B0604020202020204" pitchFamily="34" charset="0"/>
              <a:buNone/>
              <a:tabLst>
                <a:tab pos="2686050" algn="l"/>
              </a:tabLst>
            </a:pPr>
            <a:endParaRPr lang="ru-RU" altLang="ru-RU" sz="1800" b="1" dirty="0" smtClean="0">
              <a:latin typeface="Times New Roman" panose="02020603050405020304" pitchFamily="18" charset="0"/>
            </a:endParaRPr>
          </a:p>
          <a:p>
            <a:pPr marL="0" indent="0" algn="just" defTabSz="220663" eaLnBrk="1" hangingPunct="1">
              <a:lnSpc>
                <a:spcPct val="80000"/>
              </a:lnSpc>
              <a:buFont typeface="Arial" panose="020B0604020202020204" pitchFamily="34" charset="0"/>
              <a:buNone/>
              <a:tabLst>
                <a:tab pos="2686050" algn="l"/>
              </a:tabLst>
            </a:pPr>
            <a:endParaRPr lang="ru-RU" altLang="ru-RU" sz="1800" b="1" dirty="0" smtClean="0">
              <a:latin typeface="Times New Roman" panose="02020603050405020304" pitchFamily="18" charset="0"/>
            </a:endParaRPr>
          </a:p>
          <a:p>
            <a:pPr marL="0" indent="0" algn="just" defTabSz="220663" eaLnBrk="1" hangingPunct="1">
              <a:lnSpc>
                <a:spcPct val="80000"/>
              </a:lnSpc>
              <a:buFont typeface="Arial" panose="020B0604020202020204" pitchFamily="34" charset="0"/>
              <a:buNone/>
              <a:tabLst>
                <a:tab pos="2686050" algn="l"/>
              </a:tabLst>
            </a:pPr>
            <a:endParaRPr lang="en-US" altLang="ru-RU" sz="1800" b="1" dirty="0" smtClean="0">
              <a:latin typeface="Times New Roman" panose="02020603050405020304" pitchFamily="18" charset="0"/>
            </a:endParaRPr>
          </a:p>
        </p:txBody>
      </p:sp>
      <p:sp>
        <p:nvSpPr>
          <p:cNvPr id="57349" name="Прямоугольник 1"/>
          <p:cNvSpPr>
            <a:spLocks noChangeArrowheads="1"/>
          </p:cNvSpPr>
          <p:nvPr/>
        </p:nvSpPr>
        <p:spPr bwMode="auto">
          <a:xfrm>
            <a:off x="342900" y="4064000"/>
            <a:ext cx="8431213"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220663">
              <a:lnSpc>
                <a:spcPct val="90000"/>
              </a:lnSpc>
              <a:spcBef>
                <a:spcPts val="1000"/>
              </a:spcBef>
              <a:buFont typeface="Arial" panose="020B0604020202020204" pitchFamily="34" charset="0"/>
              <a:buChar char="•"/>
              <a:tabLst>
                <a:tab pos="2686050" algn="l"/>
              </a:tabLst>
              <a:defRPr sz="2800">
                <a:solidFill>
                  <a:schemeClr val="tx1"/>
                </a:solidFill>
                <a:latin typeface="Calibri" panose="020F0502020204030204" pitchFamily="34" charset="0"/>
              </a:defRPr>
            </a:lvl1pPr>
            <a:lvl2pPr marL="742950" indent="-285750" defTabSz="220663">
              <a:lnSpc>
                <a:spcPct val="90000"/>
              </a:lnSpc>
              <a:spcBef>
                <a:spcPts val="500"/>
              </a:spcBef>
              <a:buFont typeface="Arial" panose="020B0604020202020204" pitchFamily="34" charset="0"/>
              <a:buChar char="•"/>
              <a:tabLst>
                <a:tab pos="2686050" algn="l"/>
              </a:tabLst>
              <a:defRPr sz="2400">
                <a:solidFill>
                  <a:schemeClr val="tx1"/>
                </a:solidFill>
                <a:latin typeface="Calibri" panose="020F0502020204030204" pitchFamily="34" charset="0"/>
              </a:defRPr>
            </a:lvl2pPr>
            <a:lvl3pPr marL="1143000" indent="-228600" defTabSz="220663">
              <a:lnSpc>
                <a:spcPct val="90000"/>
              </a:lnSpc>
              <a:spcBef>
                <a:spcPts val="500"/>
              </a:spcBef>
              <a:buFont typeface="Arial" panose="020B0604020202020204" pitchFamily="34" charset="0"/>
              <a:buChar char="•"/>
              <a:tabLst>
                <a:tab pos="2686050" algn="l"/>
              </a:tabLst>
              <a:defRPr sz="2000">
                <a:solidFill>
                  <a:schemeClr val="tx1"/>
                </a:solidFill>
                <a:latin typeface="Calibri" panose="020F0502020204030204" pitchFamily="34" charset="0"/>
              </a:defRPr>
            </a:lvl3pPr>
            <a:lvl4pPr marL="1600200" indent="-228600" defTabSz="220663">
              <a:lnSpc>
                <a:spcPct val="90000"/>
              </a:lnSpc>
              <a:spcBef>
                <a:spcPts val="500"/>
              </a:spcBef>
              <a:buFont typeface="Arial" panose="020B0604020202020204" pitchFamily="34" charset="0"/>
              <a:buChar char="•"/>
              <a:tabLst>
                <a:tab pos="2686050" algn="l"/>
              </a:tabLst>
              <a:defRPr>
                <a:solidFill>
                  <a:schemeClr val="tx1"/>
                </a:solidFill>
                <a:latin typeface="Calibri" panose="020F0502020204030204" pitchFamily="34" charset="0"/>
              </a:defRPr>
            </a:lvl4pPr>
            <a:lvl5pPr marL="2057400" indent="-228600" defTabSz="220663">
              <a:lnSpc>
                <a:spcPct val="90000"/>
              </a:lnSpc>
              <a:spcBef>
                <a:spcPts val="500"/>
              </a:spcBef>
              <a:buFont typeface="Arial" panose="020B0604020202020204" pitchFamily="34" charset="0"/>
              <a:buChar char="•"/>
              <a:tabLst>
                <a:tab pos="2686050" algn="l"/>
              </a:tabLst>
              <a:defRPr>
                <a:solidFill>
                  <a:schemeClr val="tx1"/>
                </a:solidFill>
                <a:latin typeface="Calibri" panose="020F0502020204030204" pitchFamily="34" charset="0"/>
              </a:defRPr>
            </a:lvl5pPr>
            <a:lvl6pPr marL="2514600" indent="-228600" defTabSz="220663" eaLnBrk="0" fontAlgn="base" hangingPunct="0">
              <a:lnSpc>
                <a:spcPct val="90000"/>
              </a:lnSpc>
              <a:spcBef>
                <a:spcPts val="500"/>
              </a:spcBef>
              <a:spcAft>
                <a:spcPct val="0"/>
              </a:spcAft>
              <a:buFont typeface="Arial" panose="020B0604020202020204" pitchFamily="34" charset="0"/>
              <a:buChar char="•"/>
              <a:tabLst>
                <a:tab pos="2686050" algn="l"/>
              </a:tabLst>
              <a:defRPr>
                <a:solidFill>
                  <a:schemeClr val="tx1"/>
                </a:solidFill>
                <a:latin typeface="Calibri" panose="020F0502020204030204" pitchFamily="34" charset="0"/>
              </a:defRPr>
            </a:lvl6pPr>
            <a:lvl7pPr marL="2971800" indent="-228600" defTabSz="220663" eaLnBrk="0" fontAlgn="base" hangingPunct="0">
              <a:lnSpc>
                <a:spcPct val="90000"/>
              </a:lnSpc>
              <a:spcBef>
                <a:spcPts val="500"/>
              </a:spcBef>
              <a:spcAft>
                <a:spcPct val="0"/>
              </a:spcAft>
              <a:buFont typeface="Arial" panose="020B0604020202020204" pitchFamily="34" charset="0"/>
              <a:buChar char="•"/>
              <a:tabLst>
                <a:tab pos="2686050" algn="l"/>
              </a:tabLst>
              <a:defRPr>
                <a:solidFill>
                  <a:schemeClr val="tx1"/>
                </a:solidFill>
                <a:latin typeface="Calibri" panose="020F0502020204030204" pitchFamily="34" charset="0"/>
              </a:defRPr>
            </a:lvl7pPr>
            <a:lvl8pPr marL="3429000" indent="-228600" defTabSz="220663" eaLnBrk="0" fontAlgn="base" hangingPunct="0">
              <a:lnSpc>
                <a:spcPct val="90000"/>
              </a:lnSpc>
              <a:spcBef>
                <a:spcPts val="500"/>
              </a:spcBef>
              <a:spcAft>
                <a:spcPct val="0"/>
              </a:spcAft>
              <a:buFont typeface="Arial" panose="020B0604020202020204" pitchFamily="34" charset="0"/>
              <a:buChar char="•"/>
              <a:tabLst>
                <a:tab pos="2686050" algn="l"/>
              </a:tabLst>
              <a:defRPr>
                <a:solidFill>
                  <a:schemeClr val="tx1"/>
                </a:solidFill>
                <a:latin typeface="Calibri" panose="020F0502020204030204" pitchFamily="34" charset="0"/>
              </a:defRPr>
            </a:lvl8pPr>
            <a:lvl9pPr marL="3886200" indent="-228600" defTabSz="220663" eaLnBrk="0" fontAlgn="base" hangingPunct="0">
              <a:lnSpc>
                <a:spcPct val="90000"/>
              </a:lnSpc>
              <a:spcBef>
                <a:spcPts val="500"/>
              </a:spcBef>
              <a:spcAft>
                <a:spcPct val="0"/>
              </a:spcAft>
              <a:buFont typeface="Arial" panose="020B0604020202020204" pitchFamily="34" charset="0"/>
              <a:buChar char="•"/>
              <a:tabLst>
                <a:tab pos="2686050" algn="l"/>
              </a:tabLst>
              <a:defRPr>
                <a:solidFill>
                  <a:schemeClr val="tx1"/>
                </a:solidFill>
                <a:latin typeface="Calibri" panose="020F0502020204030204" pitchFamily="34" charset="0"/>
              </a:defRPr>
            </a:lvl9pPr>
          </a:lstStyle>
          <a:p>
            <a:pPr algn="just" eaLnBrk="1" hangingPunct="1">
              <a:lnSpc>
                <a:spcPct val="80000"/>
              </a:lnSpc>
              <a:buFontTx/>
              <a:buNone/>
            </a:pPr>
            <a:r>
              <a:rPr lang="ru-RU" altLang="ru-RU" sz="1800" b="1" dirty="0">
                <a:solidFill>
                  <a:srgbClr val="000000"/>
                </a:solidFill>
                <a:latin typeface="Times New Roman" panose="02020603050405020304" pitchFamily="18" charset="0"/>
              </a:rPr>
              <a:t>Максимальной экономии (бережливости), </a:t>
            </a:r>
            <a:r>
              <a:rPr lang="en-US" altLang="ru-RU" sz="1800" b="1" dirty="0">
                <a:solidFill>
                  <a:srgbClr val="000000"/>
                </a:solidFill>
                <a:latin typeface="Times New Roman" panose="02020603050405020304" pitchFamily="18" charset="0"/>
              </a:rPr>
              <a:t>maximal parsimony, MP</a:t>
            </a:r>
            <a:endParaRPr lang="ru-RU" altLang="ru-RU" sz="1800" b="1" dirty="0">
              <a:solidFill>
                <a:srgbClr val="000000"/>
              </a:solidFill>
              <a:latin typeface="Times New Roman" panose="02020603050405020304" pitchFamily="18" charset="0"/>
            </a:endParaRPr>
          </a:p>
          <a:p>
            <a:pPr algn="just" eaLnBrk="1" hangingPunct="1">
              <a:lnSpc>
                <a:spcPct val="80000"/>
              </a:lnSpc>
              <a:buFontTx/>
              <a:buNone/>
            </a:pPr>
            <a:r>
              <a:rPr lang="ru-RU" altLang="ru-RU" sz="1800" dirty="0">
                <a:solidFill>
                  <a:srgbClr val="000000"/>
                </a:solidFill>
                <a:latin typeface="Times New Roman" panose="02020603050405020304" pitchFamily="18" charset="0"/>
              </a:rPr>
              <a:t>Выбирается дерево с минимальным количеством мутаций, необходимых для объяснения данных</a:t>
            </a:r>
          </a:p>
        </p:txBody>
      </p:sp>
      <p:sp>
        <p:nvSpPr>
          <p:cNvPr id="57350" name="Прямоугольник 2"/>
          <p:cNvSpPr>
            <a:spLocks noChangeArrowheads="1"/>
          </p:cNvSpPr>
          <p:nvPr/>
        </p:nvSpPr>
        <p:spPr bwMode="auto">
          <a:xfrm>
            <a:off x="2836863" y="2855913"/>
            <a:ext cx="155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t>Дискретные</a:t>
            </a:r>
          </a:p>
        </p:txBody>
      </p:sp>
      <p:sp>
        <p:nvSpPr>
          <p:cNvPr id="4" name="Прямоугольник 3"/>
          <p:cNvSpPr/>
          <p:nvPr/>
        </p:nvSpPr>
        <p:spPr>
          <a:xfrm>
            <a:off x="8993188" y="4231482"/>
            <a:ext cx="2682875" cy="1200150"/>
          </a:xfrm>
          <a:prstGeom prst="rect">
            <a:avLst/>
          </a:prstGeom>
        </p:spPr>
        <p:txBody>
          <a:bodyPr>
            <a:spAutoFit/>
          </a:bodyPr>
          <a:lstStyle/>
          <a:p>
            <a:pPr algn="just" eaLnBrk="1" fontAlgn="auto" hangingPunct="1">
              <a:spcBef>
                <a:spcPts val="0"/>
              </a:spcBef>
              <a:spcAft>
                <a:spcPts val="0"/>
              </a:spcAft>
              <a:defRPr/>
            </a:pPr>
            <a:r>
              <a:rPr lang="ru-RU" dirty="0">
                <a:solidFill>
                  <a:schemeClr val="accent5">
                    <a:lumMod val="75000"/>
                  </a:schemeClr>
                </a:solidFill>
                <a:latin typeface="+mn-lt"/>
              </a:rPr>
              <a:t>Рассматривают каждый</a:t>
            </a:r>
          </a:p>
          <a:p>
            <a:pPr algn="just" eaLnBrk="1" fontAlgn="auto" hangingPunct="1">
              <a:spcBef>
                <a:spcPts val="0"/>
              </a:spcBef>
              <a:spcAft>
                <a:spcPts val="0"/>
              </a:spcAft>
              <a:defRPr/>
            </a:pPr>
            <a:r>
              <a:rPr lang="ru-RU" dirty="0">
                <a:solidFill>
                  <a:schemeClr val="accent5">
                    <a:lumMod val="75000"/>
                  </a:schemeClr>
                </a:solidFill>
                <a:latin typeface="+mn-lt"/>
              </a:rPr>
              <a:t>нуклеотидный сайт (или</a:t>
            </a:r>
          </a:p>
          <a:p>
            <a:pPr algn="just" eaLnBrk="1" fontAlgn="auto" hangingPunct="1">
              <a:spcBef>
                <a:spcPts val="0"/>
              </a:spcBef>
              <a:spcAft>
                <a:spcPts val="0"/>
              </a:spcAft>
              <a:defRPr/>
            </a:pPr>
            <a:r>
              <a:rPr lang="ru-RU" dirty="0">
                <a:solidFill>
                  <a:schemeClr val="accent5">
                    <a:lumMod val="75000"/>
                  </a:schemeClr>
                </a:solidFill>
                <a:latin typeface="+mn-lt"/>
              </a:rPr>
              <a:t>некую функцию каждого</a:t>
            </a:r>
          </a:p>
          <a:p>
            <a:pPr algn="just" eaLnBrk="1" fontAlgn="auto" hangingPunct="1">
              <a:spcBef>
                <a:spcPts val="0"/>
              </a:spcBef>
              <a:spcAft>
                <a:spcPts val="0"/>
              </a:spcAft>
              <a:defRPr/>
            </a:pPr>
            <a:r>
              <a:rPr lang="ru-RU" dirty="0">
                <a:solidFill>
                  <a:schemeClr val="accent5">
                    <a:lumMod val="75000"/>
                  </a:schemeClr>
                </a:solidFill>
                <a:latin typeface="+mn-lt"/>
              </a:rPr>
              <a:t>сайта).</a:t>
            </a:r>
          </a:p>
        </p:txBody>
      </p:sp>
      <p:sp>
        <p:nvSpPr>
          <p:cNvPr id="5" name="Прямоугольник 4"/>
          <p:cNvSpPr/>
          <p:nvPr/>
        </p:nvSpPr>
        <p:spPr>
          <a:xfrm>
            <a:off x="8470900" y="1189832"/>
            <a:ext cx="2860675" cy="1754187"/>
          </a:xfrm>
          <a:prstGeom prst="rect">
            <a:avLst/>
          </a:prstGeom>
        </p:spPr>
        <p:txBody>
          <a:bodyPr>
            <a:spAutoFit/>
          </a:bodyPr>
          <a:lstStyle/>
          <a:p>
            <a:pPr algn="just" eaLnBrk="1" fontAlgn="auto" hangingPunct="1">
              <a:spcBef>
                <a:spcPts val="0"/>
              </a:spcBef>
              <a:spcAft>
                <a:spcPts val="0"/>
              </a:spcAft>
              <a:defRPr/>
            </a:pPr>
            <a:r>
              <a:rPr lang="ru-RU" dirty="0">
                <a:solidFill>
                  <a:schemeClr val="accent5">
                    <a:lumMod val="75000"/>
                  </a:schemeClr>
                </a:solidFill>
                <a:latin typeface="+mn-lt"/>
              </a:rPr>
              <a:t>Превращают выравненные</a:t>
            </a:r>
          </a:p>
          <a:p>
            <a:pPr algn="just" eaLnBrk="1" fontAlgn="auto" hangingPunct="1">
              <a:spcBef>
                <a:spcPts val="0"/>
              </a:spcBef>
              <a:spcAft>
                <a:spcPts val="0"/>
              </a:spcAft>
              <a:defRPr/>
            </a:pPr>
            <a:r>
              <a:rPr lang="ru-RU" dirty="0">
                <a:solidFill>
                  <a:schemeClr val="accent5">
                    <a:lumMod val="75000"/>
                  </a:schemeClr>
                </a:solidFill>
                <a:latin typeface="+mn-lt"/>
              </a:rPr>
              <a:t>последовательности в</a:t>
            </a:r>
          </a:p>
          <a:p>
            <a:pPr algn="just" eaLnBrk="1" fontAlgn="auto" hangingPunct="1">
              <a:spcBef>
                <a:spcPts val="0"/>
              </a:spcBef>
              <a:spcAft>
                <a:spcPts val="0"/>
              </a:spcAft>
              <a:defRPr/>
            </a:pPr>
            <a:r>
              <a:rPr lang="ru-RU" dirty="0">
                <a:solidFill>
                  <a:schemeClr val="accent5">
                    <a:lumMod val="75000"/>
                  </a:schemeClr>
                </a:solidFill>
                <a:latin typeface="+mn-lt"/>
              </a:rPr>
              <a:t>матрицу расстояний, после</a:t>
            </a:r>
          </a:p>
          <a:p>
            <a:pPr algn="just" eaLnBrk="1" fontAlgn="auto" hangingPunct="1">
              <a:spcBef>
                <a:spcPts val="0"/>
              </a:spcBef>
              <a:spcAft>
                <a:spcPts val="0"/>
              </a:spcAft>
              <a:defRPr/>
            </a:pPr>
            <a:r>
              <a:rPr lang="ru-RU" dirty="0">
                <a:solidFill>
                  <a:schemeClr val="accent5">
                    <a:lumMod val="75000"/>
                  </a:schemeClr>
                </a:solidFill>
                <a:latin typeface="+mn-lt"/>
              </a:rPr>
              <a:t>чего используют эту</a:t>
            </a:r>
          </a:p>
          <a:p>
            <a:pPr algn="just" eaLnBrk="1" fontAlgn="auto" hangingPunct="1">
              <a:spcBef>
                <a:spcPts val="0"/>
              </a:spcBef>
              <a:spcAft>
                <a:spcPts val="0"/>
              </a:spcAft>
              <a:defRPr/>
            </a:pPr>
            <a:r>
              <a:rPr lang="ru-RU" dirty="0">
                <a:solidFill>
                  <a:schemeClr val="accent5">
                    <a:lumMod val="75000"/>
                  </a:schemeClr>
                </a:solidFill>
                <a:latin typeface="+mn-lt"/>
              </a:rPr>
              <a:t>матрицу для построения</a:t>
            </a:r>
          </a:p>
          <a:p>
            <a:pPr algn="just" eaLnBrk="1" fontAlgn="auto" hangingPunct="1">
              <a:spcBef>
                <a:spcPts val="0"/>
              </a:spcBef>
              <a:spcAft>
                <a:spcPts val="0"/>
              </a:spcAft>
              <a:defRPr/>
            </a:pPr>
            <a:r>
              <a:rPr lang="ru-RU" dirty="0">
                <a:solidFill>
                  <a:schemeClr val="accent5">
                    <a:lumMod val="75000"/>
                  </a:schemeClr>
                </a:solidFill>
                <a:latin typeface="+mn-lt"/>
              </a:rPr>
              <a:t>Дерева.</a:t>
            </a:r>
          </a:p>
        </p:txBody>
      </p:sp>
      <p:sp>
        <p:nvSpPr>
          <p:cNvPr id="57353" name="Прямоугольник 5"/>
          <p:cNvSpPr>
            <a:spLocks noChangeArrowheads="1"/>
          </p:cNvSpPr>
          <p:nvPr/>
        </p:nvSpPr>
        <p:spPr bwMode="auto">
          <a:xfrm>
            <a:off x="342900" y="4948238"/>
            <a:ext cx="11333163"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b="1">
                <a:solidFill>
                  <a:srgbClr val="33339B"/>
                </a:solidFill>
                <a:latin typeface="Arial-BoldMT"/>
              </a:rPr>
              <a:t>Сравнение методов реконструкции деревьев</a:t>
            </a:r>
          </a:p>
          <a:p>
            <a:pPr eaLnBrk="1" hangingPunct="1">
              <a:lnSpc>
                <a:spcPct val="100000"/>
              </a:lnSpc>
              <a:spcBef>
                <a:spcPct val="0"/>
              </a:spcBef>
              <a:buFontTx/>
              <a:buNone/>
            </a:pPr>
            <a:r>
              <a:rPr lang="ru-RU" altLang="ru-RU" sz="1800">
                <a:solidFill>
                  <a:srgbClr val="000000"/>
                </a:solidFill>
                <a:latin typeface="ArialMT"/>
              </a:rPr>
              <a:t>- </a:t>
            </a:r>
            <a:r>
              <a:rPr lang="ru-RU" altLang="ru-RU" sz="1800" b="1">
                <a:solidFill>
                  <a:srgbClr val="000000"/>
                </a:solidFill>
                <a:latin typeface="Arial-BoldMT"/>
              </a:rPr>
              <a:t>эффективность</a:t>
            </a:r>
          </a:p>
          <a:p>
            <a:pPr eaLnBrk="1" hangingPunct="1">
              <a:lnSpc>
                <a:spcPct val="100000"/>
              </a:lnSpc>
              <a:spcBef>
                <a:spcPct val="0"/>
              </a:spcBef>
              <a:buFontTx/>
              <a:buNone/>
            </a:pPr>
            <a:r>
              <a:rPr lang="ru-RU" altLang="ru-RU" sz="1800">
                <a:solidFill>
                  <a:srgbClr val="000000"/>
                </a:solidFill>
                <a:latin typeface="ArialMT"/>
              </a:rPr>
              <a:t>- </a:t>
            </a:r>
            <a:r>
              <a:rPr lang="ru-RU" altLang="ru-RU" sz="1800" b="1">
                <a:solidFill>
                  <a:srgbClr val="000000"/>
                </a:solidFill>
                <a:latin typeface="Arial-BoldMT"/>
              </a:rPr>
              <a:t>мощность (power) </a:t>
            </a:r>
            <a:r>
              <a:rPr lang="ru-RU" altLang="ru-RU" sz="1600">
                <a:solidFill>
                  <a:srgbClr val="000000"/>
                </a:solidFill>
                <a:latin typeface="ArialMT"/>
              </a:rPr>
              <a:t>(количество данных, необходимых для получения убедительного результата</a:t>
            </a:r>
          </a:p>
          <a:p>
            <a:pPr eaLnBrk="1" hangingPunct="1">
              <a:lnSpc>
                <a:spcPct val="100000"/>
              </a:lnSpc>
              <a:spcBef>
                <a:spcPct val="0"/>
              </a:spcBef>
              <a:buFontTx/>
              <a:buNone/>
            </a:pPr>
            <a:r>
              <a:rPr lang="ru-RU" altLang="ru-RU" sz="1800">
                <a:solidFill>
                  <a:srgbClr val="000000"/>
                </a:solidFill>
                <a:latin typeface="ArialMT"/>
              </a:rPr>
              <a:t>- </a:t>
            </a:r>
            <a:r>
              <a:rPr lang="ru-RU" altLang="ru-RU" sz="1800" b="1">
                <a:solidFill>
                  <a:srgbClr val="000000"/>
                </a:solidFill>
                <a:latin typeface="Arial-BoldMT"/>
              </a:rPr>
              <a:t>последовательность, логичность</a:t>
            </a:r>
          </a:p>
          <a:p>
            <a:pPr eaLnBrk="1" hangingPunct="1">
              <a:lnSpc>
                <a:spcPct val="100000"/>
              </a:lnSpc>
              <a:spcBef>
                <a:spcPct val="0"/>
              </a:spcBef>
              <a:buFontTx/>
              <a:buNone/>
            </a:pPr>
            <a:r>
              <a:rPr lang="ru-RU" altLang="ru-RU" sz="1800">
                <a:solidFill>
                  <a:srgbClr val="000000"/>
                </a:solidFill>
                <a:latin typeface="ArialMT"/>
              </a:rPr>
              <a:t>- </a:t>
            </a:r>
            <a:r>
              <a:rPr lang="ru-RU" altLang="ru-RU" sz="1800" b="1">
                <a:solidFill>
                  <a:srgbClr val="000000"/>
                </a:solidFill>
                <a:latin typeface="Arial-BoldMT"/>
              </a:rPr>
              <a:t>устойчивость</a:t>
            </a:r>
          </a:p>
          <a:p>
            <a:pPr eaLnBrk="1" hangingPunct="1">
              <a:lnSpc>
                <a:spcPct val="100000"/>
              </a:lnSpc>
              <a:spcBef>
                <a:spcPct val="0"/>
              </a:spcBef>
              <a:buFontTx/>
              <a:buNone/>
            </a:pPr>
            <a:r>
              <a:rPr lang="ru-RU" altLang="ru-RU" sz="1800">
                <a:solidFill>
                  <a:srgbClr val="000000"/>
                </a:solidFill>
                <a:latin typeface="ArialMT"/>
              </a:rPr>
              <a:t>- </a:t>
            </a:r>
            <a:r>
              <a:rPr lang="ru-RU" altLang="ru-RU" sz="1800" b="1">
                <a:solidFill>
                  <a:srgbClr val="000000"/>
                </a:solidFill>
                <a:latin typeface="Arial-BoldMT"/>
              </a:rPr>
              <a:t>способность к искажениям, фальсификации</a:t>
            </a:r>
            <a:endParaRPr lang="ru-RU" altLang="ru-RU" sz="1800"/>
          </a:p>
        </p:txBody>
      </p:sp>
    </p:spTree>
    <p:extLst>
      <p:ext uri="{BB962C8B-B14F-4D97-AF65-F5344CB8AC3E}">
        <p14:creationId xmlns:p14="http://schemas.microsoft.com/office/powerpoint/2010/main" val="436946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2935</TotalTime>
  <Words>4735</Words>
  <Application>Microsoft Office PowerPoint</Application>
  <PresentationFormat>Широкоэкранный</PresentationFormat>
  <Paragraphs>392</Paragraphs>
  <Slides>59</Slides>
  <Notes>13</Notes>
  <HiddenSlides>0</HiddenSlides>
  <MMClips>0</MMClips>
  <ScaleCrop>false</ScaleCrop>
  <HeadingPairs>
    <vt:vector size="8" baseType="variant">
      <vt:variant>
        <vt:lpstr>Использованные шрифты</vt:lpstr>
      </vt:variant>
      <vt:variant>
        <vt:i4>26</vt:i4>
      </vt:variant>
      <vt:variant>
        <vt:lpstr>Тема</vt:lpstr>
      </vt:variant>
      <vt:variant>
        <vt:i4>1</vt:i4>
      </vt:variant>
      <vt:variant>
        <vt:lpstr>Внедренные серверы OLE</vt:lpstr>
      </vt:variant>
      <vt:variant>
        <vt:i4>1</vt:i4>
      </vt:variant>
      <vt:variant>
        <vt:lpstr>Заголовки слайдов</vt:lpstr>
      </vt:variant>
      <vt:variant>
        <vt:i4>59</vt:i4>
      </vt:variant>
    </vt:vector>
  </HeadingPairs>
  <TitlesOfParts>
    <vt:vector size="87" baseType="lpstr">
      <vt:lpstr>MS PGothic</vt:lpstr>
      <vt:lpstr>MS PGothic</vt:lpstr>
      <vt:lpstr>SimSun</vt:lpstr>
      <vt:lpstr>AdvNewsGothicB</vt:lpstr>
      <vt:lpstr>AdvPSSXB</vt:lpstr>
      <vt:lpstr>AdvPSSXI</vt:lpstr>
      <vt:lpstr>AdvPSSXR</vt:lpstr>
      <vt:lpstr>AdvTT7329fd89.I</vt:lpstr>
      <vt:lpstr>AdvTTaf7f9f4f.B</vt:lpstr>
      <vt:lpstr>AdvTTe45e47d2</vt:lpstr>
      <vt:lpstr>Arial</vt:lpstr>
      <vt:lpstr>Arial-BoldMT</vt:lpstr>
      <vt:lpstr>ArialMT</vt:lpstr>
      <vt:lpstr>Baekmuk Batang</vt:lpstr>
      <vt:lpstr>Calibri</vt:lpstr>
      <vt:lpstr>Calibri Light</vt:lpstr>
      <vt:lpstr>Courier New</vt:lpstr>
      <vt:lpstr>等线</vt:lpstr>
      <vt:lpstr>Georgia</vt:lpstr>
      <vt:lpstr>GillSans</vt:lpstr>
      <vt:lpstr>GillSans-Bold</vt:lpstr>
      <vt:lpstr>GillSans-Italic</vt:lpstr>
      <vt:lpstr>Symbol</vt:lpstr>
      <vt:lpstr>Times New Roman</vt:lpstr>
      <vt:lpstr>Times New Roman Cyr</vt:lpstr>
      <vt:lpstr>Wingdings</vt:lpstr>
      <vt:lpstr>Тема Office</vt:lpstr>
      <vt:lpstr>Image</vt:lpstr>
      <vt:lpstr>Презентация PowerPoint</vt:lpstr>
      <vt:lpstr>Презентация PowerPoint</vt:lpstr>
      <vt:lpstr>Презентация PowerPoint</vt:lpstr>
      <vt:lpstr>Презентация PowerPoint</vt:lpstr>
      <vt:lpstr>BLAST – Basic Local Alignment and Search Tool</vt:lpstr>
      <vt:lpstr>Презентация PowerPoint</vt:lpstr>
      <vt:lpstr>Презентация PowerPoint</vt:lpstr>
      <vt:lpstr>Первый “банк данных”</vt:lpstr>
      <vt:lpstr>Основные алгоритмы построения филогенетических деревьев</vt:lpstr>
      <vt:lpstr>Дистанционно-матричные методы.</vt:lpstr>
      <vt:lpstr>   Метод минимальной эволюции            (Minimum evolution).</vt:lpstr>
      <vt:lpstr>Метод ближайших соседей и Метод минимальной эволюции.</vt:lpstr>
      <vt:lpstr>Метод попарного невзвешенного кластирования с арифметическим усреднением  (Unweighted pair-group method using arithmetic averages – UPGMA). </vt:lpstr>
      <vt:lpstr>Дискретные методы: Метод максимальной экономии (Maximum parsimony).</vt:lpstr>
      <vt:lpstr>СТАТИСТИЧЕСКОЕ ПОДТВЕРЖДЕНИЕ     КОРРЕКТНОСТИ ДЕНДРОГРАММ. </vt:lpstr>
      <vt:lpstr>Эволюция Hox-генов. Сравнение двух дендрограмм. Дендрограмма 1. </vt:lpstr>
      <vt:lpstr>Bootstrap.</vt:lpstr>
      <vt:lpstr>Презентация PowerPoint</vt:lpstr>
      <vt:lpstr>Презентация PowerPoint</vt:lpstr>
      <vt:lpstr>Дендрограммы, полученные с помощью всех перечисленных алгоритмов, являются не выводами, а только результатами эксперимента на компьютере. На основании компьютерного анализа делаются выводы об эволюции организмов.</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Трансляция</vt:lpstr>
      <vt:lpstr>Презентация PowerPoint</vt:lpstr>
      <vt:lpstr>Презентация PowerPoint</vt:lpstr>
      <vt:lpstr>Фолдинг полипептидной цепи -  необходимое условие для появления функционально активного белка</vt:lpstr>
      <vt:lpstr>Презентация PowerPoint</vt:lpstr>
      <vt:lpstr>Презентация PowerPoint</vt:lpstr>
      <vt:lpstr>Презентация PowerPoint</vt:lpstr>
      <vt:lpstr>Тенденции расположения различных аминокислот во вторичных структурах</vt:lpstr>
      <vt:lpstr>«Надвторичные» структуры</vt:lpstr>
      <vt:lpstr>Презентация PowerPoint</vt:lpstr>
      <vt:lpstr>Презентация PowerPoint</vt:lpstr>
      <vt:lpstr>Третичная структура</vt:lpstr>
      <vt:lpstr>Четвертичная структура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Энергетика фолдинга белка</vt:lpstr>
      <vt:lpstr>Энергетика фолдинга белка  (система белок—растворитель)  ΔGсв = ΔHсв – TΔSвод – TΔSконф </vt:lpstr>
      <vt:lpstr>Презентация PowerPoint</vt:lpstr>
      <vt:lpstr> «Ядро сворачивания» ингибитора химотрипсина(65 аминокислот)</vt:lpstr>
      <vt:lpstr>Презентация PowerPoint</vt:lpstr>
      <vt:lpstr>Презентация PowerPoint</vt:lpstr>
      <vt:lpstr>Локальные  минимумы свободной энергии и стабильная ненативная конформация белка</vt:lpstr>
      <vt:lpstr>Презентация PowerPoint</vt:lpstr>
      <vt:lpstr>Презентация PowerPoint</vt:lpstr>
      <vt:lpstr>Figure 1 Schematic representation of the structure, mutation, and post-translational modification of human PrP.</vt:lpstr>
      <vt:lpstr>Модель «неправильного» сворачивания PrP человека in vitro</vt:lpstr>
      <vt:lpstr>Котрансляционный фолдинг белков (прокариоты)</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RePack by Diakov</dc:creator>
  <cp:lastModifiedBy>RePack by Diakov</cp:lastModifiedBy>
  <cp:revision>20</cp:revision>
  <dcterms:created xsi:type="dcterms:W3CDTF">2021-02-22T09:25:48Z</dcterms:created>
  <dcterms:modified xsi:type="dcterms:W3CDTF">2021-02-25T23:20:00Z</dcterms:modified>
</cp:coreProperties>
</file>